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Calibri" panose="020F0502020204030204" pitchFamily="34" charset="0"/>
      <p:regular r:id="rId40"/>
      <p:bold r:id="rId41"/>
      <p:italic r:id="rId42"/>
      <p:boldItalic r:id="rId43"/>
    </p:embeddedFont>
    <p:embeddedFont>
      <p:font typeface="Helvetica Neue" panose="020B0604020202020204" charset="0"/>
      <p:regular r:id="rId44"/>
      <p:bold r:id="rId45"/>
      <p:italic r:id="rId46"/>
      <p:boldItalic r:id="rId47"/>
    </p:embeddedFont>
    <p:embeddedFont>
      <p:font typeface="Raleway" pitchFamily="2" charset="0"/>
      <p:regular r:id="rId48"/>
      <p:bold r:id="rId49"/>
      <p:italic r:id="rId50"/>
      <p:boldItalic r:id="rId51"/>
    </p:embeddedFont>
    <p:embeddedFont>
      <p:font typeface="Roboto" panose="02000000000000000000" pitchFamily="2" charset="0"/>
      <p:regular r:id="rId52"/>
      <p:bold r:id="rId53"/>
      <p:italic r:id="rId54"/>
      <p:boldItalic r:id="rId55"/>
    </p:embeddedFont>
    <p:embeddedFont>
      <p:font typeface="Trebuchet MS" panose="020B0603020202020204" pitchFamily="34" charset="0"/>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944" autoAdjust="0"/>
  </p:normalViewPr>
  <p:slideViewPr>
    <p:cSldViewPr snapToGrid="0">
      <p:cViewPr varScale="1">
        <p:scale>
          <a:sx n="93" d="100"/>
          <a:sy n="93" d="100"/>
        </p:scale>
        <p:origin x="1080"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25099aad57_0_11: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g125099aad57_0_11: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25099aad57_0_17: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19" name="Google Shape;119;g125099aad57_0_17:notes"/>
          <p:cNvSpPr txBox="1">
            <a:spLocks noGrp="1"/>
          </p:cNvSpPr>
          <p:nvPr>
            <p:ph type="body" idx="1"/>
          </p:nvPr>
        </p:nvSpPr>
        <p:spPr>
          <a:xfrm>
            <a:off x="913805" y="4343703"/>
            <a:ext cx="50304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a:t>Research from Princeton, published in year 2017,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25099aad57_0_29: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125099aad57_0_29: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25099aad57_0_34: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125099aad57_0_34: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25099aad57_0_42: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g125099aad57_0_42: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25099aad57_0_47: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47" name="Google Shape;147;g125099aad57_0_47:notes"/>
          <p:cNvSpPr txBox="1">
            <a:spLocks noGrp="1"/>
          </p:cNvSpPr>
          <p:nvPr>
            <p:ph type="body" idx="1"/>
          </p:nvPr>
        </p:nvSpPr>
        <p:spPr>
          <a:xfrm>
            <a:off x="913805" y="4343703"/>
            <a:ext cx="50304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b="0" i="0">
                <a:solidFill>
                  <a:srgbClr val="333333"/>
                </a:solidFill>
                <a:latin typeface="Arial"/>
                <a:ea typeface="Arial"/>
                <a:cs typeface="Arial"/>
                <a:sym typeface="Arial"/>
              </a:rPr>
              <a:t>The legitimate user sends a valid request, but the attacker spoofs it and resends/replays it to the APIs.</a:t>
            </a:r>
            <a:endParaRPr/>
          </a:p>
          <a:p>
            <a:pPr marL="0" lvl="0" indent="0" algn="l" rtl="0">
              <a:spcBef>
                <a:spcPts val="300"/>
              </a:spcBef>
              <a:spcAft>
                <a:spcPts val="0"/>
              </a:spcAft>
              <a:buNone/>
            </a:pPr>
            <a:endParaRPr b="0" i="0">
              <a:solidFill>
                <a:srgbClr val="333333"/>
              </a:solidFill>
              <a:latin typeface="Arial"/>
              <a:ea typeface="Arial"/>
              <a:cs typeface="Arial"/>
              <a:sym typeface="Arial"/>
            </a:endParaRPr>
          </a:p>
          <a:p>
            <a:pPr marL="0" lvl="0" indent="0" algn="l" rtl="0">
              <a:spcBef>
                <a:spcPts val="300"/>
              </a:spcBef>
              <a:spcAft>
                <a:spcPts val="0"/>
              </a:spcAft>
              <a:buNone/>
            </a:pPr>
            <a:r>
              <a:rPr lang="en" b="0" i="0">
                <a:solidFill>
                  <a:srgbClr val="333333"/>
                </a:solidFill>
                <a:latin typeface="Arial"/>
                <a:ea typeface="Arial"/>
                <a:cs typeface="Arial"/>
                <a:sym typeface="Arial"/>
              </a:rPr>
              <a:t>As RESTful APIs are stateless, the attacker can keep withdraw caches. </a:t>
            </a:r>
            <a:endParaRPr/>
          </a:p>
          <a:p>
            <a:pPr marL="0" lvl="0" indent="0" algn="l" rtl="0">
              <a:spcBef>
                <a:spcPts val="300"/>
              </a:spcBef>
              <a:spcAft>
                <a:spcPts val="0"/>
              </a:spcAft>
              <a:buNone/>
            </a:pPr>
            <a:endParaRPr b="0" i="0">
              <a:solidFill>
                <a:srgbClr val="333333"/>
              </a:solidFill>
              <a:latin typeface="Arial"/>
              <a:ea typeface="Arial"/>
              <a:cs typeface="Arial"/>
              <a:sym typeface="Arial"/>
            </a:endParaRPr>
          </a:p>
          <a:p>
            <a:pPr marL="0" marR="0" lvl="0" indent="0" algn="l" rtl="0">
              <a:lnSpc>
                <a:spcPct val="100000"/>
              </a:lnSpc>
              <a:spcBef>
                <a:spcPts val="300"/>
              </a:spcBef>
              <a:spcAft>
                <a:spcPts val="0"/>
              </a:spcAft>
              <a:buClr>
                <a:srgbClr val="333333"/>
              </a:buClr>
              <a:buSzPts val="1100"/>
              <a:buFont typeface="Arial"/>
              <a:buNone/>
            </a:pPr>
            <a:r>
              <a:rPr lang="en" b="0" i="0">
                <a:solidFill>
                  <a:srgbClr val="333333"/>
                </a:solidFill>
                <a:latin typeface="Arial"/>
                <a:ea typeface="Arial"/>
                <a:cs typeface="Arial"/>
                <a:sym typeface="Arial"/>
              </a:rPr>
              <a:t>How to prevent replay attacks？Add some randomness for each communication. For example, add a timestamp for each withdraw, or </a:t>
            </a:r>
            <a:r>
              <a:rPr lang="en" b="1" i="0">
                <a:solidFill>
                  <a:srgbClr val="212121"/>
                </a:solidFill>
                <a:latin typeface="Raleway"/>
                <a:ea typeface="Raleway"/>
                <a:cs typeface="Raleway"/>
                <a:sym typeface="Raleway"/>
              </a:rPr>
              <a:t>use a password for each transaction that’s only used once and discarded.</a:t>
            </a:r>
            <a:endParaRPr/>
          </a:p>
          <a:p>
            <a:pPr marL="0" lvl="0" indent="0" algn="l" rtl="0">
              <a:spcBef>
                <a:spcPts val="300"/>
              </a:spcBef>
              <a:spcAft>
                <a:spcPts val="0"/>
              </a:spcAft>
              <a:buNone/>
            </a:pPr>
            <a:endParaRPr b="0" i="0">
              <a:solidFill>
                <a:srgbClr val="333333"/>
              </a:solidFill>
              <a:latin typeface="Arial"/>
              <a:ea typeface="Arial"/>
              <a:cs typeface="Arial"/>
              <a:sym typeface="Arial"/>
            </a:endParaRPr>
          </a:p>
          <a:p>
            <a:pPr marL="0" lvl="0" indent="0" algn="l" rtl="0">
              <a:spcBef>
                <a:spcPts val="300"/>
              </a:spcBef>
              <a:spcAft>
                <a:spcPts val="0"/>
              </a:spcAft>
              <a:buNone/>
            </a:pPr>
            <a:br>
              <a:rPr lang="en"/>
            </a:b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5099aad57_0_53: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54" name="Google Shape;154;g125099aad57_0_53:notes"/>
          <p:cNvSpPr txBox="1">
            <a:spLocks noGrp="1"/>
          </p:cNvSpPr>
          <p:nvPr>
            <p:ph type="body" idx="1"/>
          </p:nvPr>
        </p:nvSpPr>
        <p:spPr>
          <a:xfrm>
            <a:off x="913805" y="4343703"/>
            <a:ext cx="50304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25099aad57_0_59: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1" name="Google Shape;161;g125099aad57_0_59:notes"/>
          <p:cNvSpPr txBox="1">
            <a:spLocks noGrp="1"/>
          </p:cNvSpPr>
          <p:nvPr>
            <p:ph type="body" idx="1"/>
          </p:nvPr>
        </p:nvSpPr>
        <p:spPr>
          <a:xfrm>
            <a:off x="913805" y="4343703"/>
            <a:ext cx="50304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25099aad57_0_65: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8" name="Google Shape;168;g125099aad57_0_65:notes"/>
          <p:cNvSpPr txBox="1">
            <a:spLocks noGrp="1"/>
          </p:cNvSpPr>
          <p:nvPr>
            <p:ph type="body" idx="1"/>
          </p:nvPr>
        </p:nvSpPr>
        <p:spPr>
          <a:xfrm>
            <a:off x="913805" y="4343703"/>
            <a:ext cx="5030400" cy="4113900"/>
          </a:xfrm>
          <a:prstGeom prst="rect">
            <a:avLst/>
          </a:prstGeom>
          <a:noFill/>
          <a:ln>
            <a:noFill/>
          </a:ln>
        </p:spPr>
        <p:txBody>
          <a:bodyPr spcFirstLastPara="1" wrap="square" lIns="91100" tIns="45550" rIns="91100" bIns="45550" anchor="t" anchorCtr="0">
            <a:noAutofit/>
          </a:bodyPr>
          <a:lstStyle/>
          <a:p>
            <a:pPr marL="0" lvl="0" indent="0" algn="l" rtl="0">
              <a:spcBef>
                <a:spcPts val="0"/>
              </a:spcBef>
              <a:spcAft>
                <a:spcPts val="0"/>
              </a:spcAft>
              <a:buNone/>
            </a:pPr>
            <a:r>
              <a:rPr lang="en" b="0" i="0">
                <a:solidFill>
                  <a:srgbClr val="4F4F4F"/>
                </a:solidFill>
                <a:latin typeface="Arial"/>
                <a:ea typeface="Arial"/>
                <a:cs typeface="Arial"/>
                <a:sym typeface="Arial"/>
              </a:rPr>
              <a:t>Amazon Web Services (AWS) reports that in February 2020, they defended against a </a:t>
            </a:r>
            <a:r>
              <a:rPr lang="en" b="1" i="0">
                <a:solidFill>
                  <a:srgbClr val="4F4F4F"/>
                </a:solidFill>
                <a:latin typeface="Arial"/>
                <a:ea typeface="Arial"/>
                <a:cs typeface="Arial"/>
                <a:sym typeface="Arial"/>
              </a:rPr>
              <a:t>2.3 -terabit-per-second (Tbps) distributed denial of service (DDoS) attack!</a:t>
            </a:r>
            <a:r>
              <a:rPr lang="en" b="0" i="0">
                <a:solidFill>
                  <a:srgbClr val="4F4F4F"/>
                </a:solidFill>
                <a:latin typeface="Arial"/>
                <a:ea typeface="Arial"/>
                <a:cs typeface="Arial"/>
                <a:sym typeface="Arial"/>
              </a:rPr>
              <a:t> </a:t>
            </a:r>
            <a:endParaRPr/>
          </a:p>
          <a:p>
            <a:pPr marL="0" lvl="0" indent="0" algn="l" rtl="0">
              <a:spcBef>
                <a:spcPts val="300"/>
              </a:spcBef>
              <a:spcAft>
                <a:spcPts val="0"/>
              </a:spcAft>
              <a:buNone/>
            </a:pPr>
            <a:endParaRPr b="0" i="0">
              <a:solidFill>
                <a:srgbClr val="4F4F4F"/>
              </a:solidFill>
              <a:latin typeface="Arial"/>
              <a:ea typeface="Arial"/>
              <a:cs typeface="Arial"/>
              <a:sym typeface="Arial"/>
            </a:endParaRPr>
          </a:p>
          <a:p>
            <a:pPr marL="0" lvl="0" indent="0" algn="l" rtl="0">
              <a:spcBef>
                <a:spcPts val="300"/>
              </a:spcBef>
              <a:spcAft>
                <a:spcPts val="0"/>
              </a:spcAft>
              <a:buNone/>
            </a:pPr>
            <a:r>
              <a:rPr lang="en" b="0" i="1">
                <a:solidFill>
                  <a:srgbClr val="4F4F4F"/>
                </a:solidFill>
                <a:latin typeface="Arial"/>
                <a:ea typeface="Arial"/>
                <a:cs typeface="Arial"/>
                <a:sym typeface="Arial"/>
              </a:rPr>
              <a:t>In Q1 2020, a known UDP reflection vector, CLDAP reflection, was observed with a previously unseen volume of 2.3 Tbps. This is approximately 44% larger than any network volumetric event previously detected on AWS. CLDAP reflection attacks of this magnitude caused 3 days of elevated threat during a single week in February 2020 before subsiding. Despite this observation, smaller network volumetric events are far more common. The 99th percentile event in Q1 2020 was 43 Gbps.”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25099aad57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25099aad57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238484d2d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238484d2d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238484d2d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238484d2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25099aad57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25099aad57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25099aad57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125099aad57_0_1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25099aad57_0_1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latin typeface="Calibri"/>
                <a:ea typeface="Calibri"/>
                <a:cs typeface="Calibri"/>
                <a:sym typeface="Calibri"/>
              </a:rPr>
              <a:t>22</a:t>
            </a:fld>
            <a:endParaRPr>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5099aad57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g125099aad57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25099aad57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g125099aad57_0_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25099aad57_0_285:notes"/>
          <p:cNvSpPr>
            <a:spLocks noGrp="1" noRot="1" noChangeAspect="1"/>
          </p:cNvSpPr>
          <p:nvPr>
            <p:ph type="sldImg" idx="2"/>
          </p:nvPr>
        </p:nvSpPr>
        <p:spPr>
          <a:xfrm>
            <a:off x="142875" y="768350"/>
            <a:ext cx="6819900" cy="3837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g125099aad57_0_28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125099aad57_0_28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solidFill>
                  <a:srgbClr val="000000"/>
                </a:solidFill>
                <a:latin typeface="Calibri"/>
                <a:ea typeface="Calibri"/>
                <a:cs typeface="Calibri"/>
                <a:sym typeface="Calibri"/>
              </a:rPr>
              <a:t>25</a:t>
            </a:fld>
            <a:endParaRPr>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25099aad57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125099aad57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24a56a5ad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24a56a5ad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096be5498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096be549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125099aad57_0_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125099aad57_0_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238484d2d1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238484d2d1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24a56a5ad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24a56a5ad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Byzentine</a:t>
            </a:r>
            <a:r>
              <a:rPr lang="en-US" dirty="0"/>
              <a:t> general theory: you must have at least 2/3 of the nodes in a network to be trustworthy, otherwise, malicious nodes will successfully confuse the network/distributed system.</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4a56a5ad2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4a56a5ad2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latin typeface="Courier New"/>
                <a:ea typeface="Courier New"/>
                <a:cs typeface="Courier New"/>
                <a:sym typeface="Courier New"/>
              </a:rPr>
              <a:t>o</a:t>
            </a:r>
            <a:r>
              <a:rPr lang="en" sz="1800">
                <a:solidFill>
                  <a:schemeClr val="dk1"/>
                </a:solidFill>
              </a:rPr>
              <a:t>Explain how the distributed ledger works (from users to nodes until the block is validated and added into the chain).</a:t>
            </a:r>
            <a:endParaRPr sz="18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Source: “A brief introduction to blockchain”, Nancy LIAO, 2005 </a:t>
            </a:r>
            <a:endParaRPr sz="18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124a56a5ad2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124a56a5ad2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125099aad57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125099aad57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518015c6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518015c6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25099aad57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25099aad57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2518015c67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2518015c67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518015c6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518015c6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238484d2d1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1238484d2d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238484d2d1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238484d2d1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8484d2d1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238484d2d1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238484d2d1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238484d2d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25099aad57_0_0: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125099aad57_0_0: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5099aad57_0_5:notes"/>
          <p:cNvSpPr txBox="1">
            <a:spLocks noGrp="1"/>
          </p:cNvSpPr>
          <p:nvPr>
            <p:ph type="body" idx="1"/>
          </p:nvPr>
        </p:nvSpPr>
        <p:spPr>
          <a:xfrm>
            <a:off x="913805" y="4343703"/>
            <a:ext cx="5030400" cy="411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125099aad57_0_5:notes"/>
          <p:cNvSpPr>
            <a:spLocks noGrp="1" noRot="1" noChangeAspect="1"/>
          </p:cNvSpPr>
          <p:nvPr>
            <p:ph type="sldImg" idx="2"/>
          </p:nvPr>
        </p:nvSpPr>
        <p:spPr>
          <a:xfrm>
            <a:off x="428625" y="686405"/>
            <a:ext cx="60009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SzPts val="2800"/>
              <a:buNon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lvl="5" algn="l" rtl="0">
              <a:spcBef>
                <a:spcPts val="0"/>
              </a:spcBef>
              <a:spcAft>
                <a:spcPts val="0"/>
              </a:spcAft>
              <a:buSzPts val="2800"/>
              <a:buNone/>
              <a:defRPr/>
            </a:lvl6pPr>
            <a:lvl7pPr lvl="6" algn="l" rtl="0">
              <a:spcBef>
                <a:spcPts val="0"/>
              </a:spcBef>
              <a:spcAft>
                <a:spcPts val="0"/>
              </a:spcAft>
              <a:buSzPts val="2800"/>
              <a:buNone/>
              <a:defRPr/>
            </a:lvl7pPr>
            <a:lvl8pPr lvl="7" algn="l" rtl="0">
              <a:spcBef>
                <a:spcPts val="0"/>
              </a:spcBef>
              <a:spcAft>
                <a:spcPts val="0"/>
              </a:spcAft>
              <a:buSzPts val="2800"/>
              <a:buNone/>
              <a:defRPr/>
            </a:lvl8pPr>
            <a:lvl9pPr lvl="8" algn="l"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533400" y="1200150"/>
            <a:ext cx="7772400" cy="3486300"/>
          </a:xfrm>
          <a:prstGeom prst="rect">
            <a:avLst/>
          </a:prstGeom>
          <a:noFill/>
          <a:ln>
            <a:noFill/>
          </a:ln>
        </p:spPr>
        <p:txBody>
          <a:bodyPr spcFirstLastPara="1" wrap="square" lIns="91425" tIns="45700" rIns="91425" bIns="45700" anchor="t" anchorCtr="0">
            <a:normAutofit/>
          </a:bodyPr>
          <a:lstStyle>
            <a:lvl1pPr marL="457200" lvl="0" indent="-342900" algn="l" rtl="0">
              <a:lnSpc>
                <a:spcPct val="85000"/>
              </a:lnSpc>
              <a:spcBef>
                <a:spcPts val="360"/>
              </a:spcBef>
              <a:spcAft>
                <a:spcPts val="0"/>
              </a:spcAft>
              <a:buSzPts val="1800"/>
              <a:buChar char="●"/>
              <a:defRPr/>
            </a:lvl1pPr>
            <a:lvl2pPr marL="914400" lvl="1" indent="-342900" algn="l" rtl="0">
              <a:lnSpc>
                <a:spcPct val="85000"/>
              </a:lnSpc>
              <a:spcBef>
                <a:spcPts val="360"/>
              </a:spcBef>
              <a:spcAft>
                <a:spcPts val="0"/>
              </a:spcAft>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53" name="Google Shape;53;p13"/>
          <p:cNvSpPr txBox="1">
            <a:spLocks noGrp="1"/>
          </p:cNvSpPr>
          <p:nvPr>
            <p:ph type="ftr" idx="11"/>
          </p:nvPr>
        </p:nvSpPr>
        <p:spPr>
          <a:xfrm>
            <a:off x="4648200" y="4857750"/>
            <a:ext cx="3862500" cy="2334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5.png"/><Relationship Id="rId7"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youtube.com/watch?v=bBC-nXj3Ng4"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a:t>CIS 490H/590J Edge Computing</a:t>
            </a:r>
            <a:endParaRPr sz="3800"/>
          </a:p>
          <a:p>
            <a:pPr marL="0" lvl="0" indent="0" algn="ctr" rtl="0">
              <a:spcBef>
                <a:spcPts val="0"/>
              </a:spcBef>
              <a:spcAft>
                <a:spcPts val="0"/>
              </a:spcAft>
              <a:buNone/>
            </a:pPr>
            <a:r>
              <a:rPr lang="en" sz="3800"/>
              <a:t>Privacy and Security</a:t>
            </a:r>
            <a:endParaRPr sz="3800"/>
          </a:p>
        </p:txBody>
      </p:sp>
      <p:sp>
        <p:nvSpPr>
          <p:cNvPr id="59" name="Google Shape;59;p14"/>
          <p:cNvSpPr txBox="1">
            <a:spLocks noGrp="1"/>
          </p:cNvSpPr>
          <p:nvPr>
            <p:ph type="subTitle" idx="1"/>
          </p:nvPr>
        </p:nvSpPr>
        <p:spPr>
          <a:xfrm>
            <a:off x="311700" y="2834125"/>
            <a:ext cx="8520600" cy="1121400"/>
          </a:xfrm>
          <a:prstGeom prst="rect">
            <a:avLst/>
          </a:prstGeom>
        </p:spPr>
        <p:txBody>
          <a:bodyPr spcFirstLastPara="1" wrap="square" lIns="91425" tIns="91425" rIns="91425" bIns="91425" anchor="t" anchorCtr="0">
            <a:normAutofit fontScale="47500" lnSpcReduction="10000"/>
          </a:bodyPr>
          <a:lstStyle/>
          <a:p>
            <a:pPr marL="0" lvl="0" indent="0" algn="ctr" rtl="0">
              <a:spcBef>
                <a:spcPts val="0"/>
              </a:spcBef>
              <a:spcAft>
                <a:spcPts val="0"/>
              </a:spcAft>
              <a:buNone/>
            </a:pPr>
            <a:r>
              <a:rPr lang="en"/>
              <a:t>Winter 2022</a:t>
            </a:r>
            <a:endParaRPr/>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None/>
            </a:pPr>
            <a:r>
              <a:rPr lang="en"/>
              <a:t>Prof. Zheng Song</a:t>
            </a:r>
            <a:endParaRPr/>
          </a:p>
          <a:p>
            <a:pPr marL="0" lvl="0" indent="0" algn="l" rtl="0">
              <a:spcBef>
                <a:spcPts val="0"/>
              </a:spcBef>
              <a:spcAft>
                <a:spcPts val="0"/>
              </a:spcAft>
              <a:buNone/>
            </a:pPr>
            <a:endParaRPr/>
          </a:p>
          <a:p>
            <a:pPr marL="0" lvl="0" indent="0" algn="ctr" rtl="0">
              <a:spcBef>
                <a:spcPts val="0"/>
              </a:spcBef>
              <a:spcAft>
                <a:spcPts val="0"/>
              </a:spcAft>
              <a:buNone/>
            </a:pPr>
            <a:r>
              <a:rPr lang="en"/>
              <a:t>zhesong@umich.edu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533399" y="171450"/>
            <a:ext cx="81273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Passive Attack (2) Traffic Analysis</a:t>
            </a:r>
            <a:endParaRPr/>
          </a:p>
        </p:txBody>
      </p:sp>
      <p:pic>
        <p:nvPicPr>
          <p:cNvPr id="115" name="Google Shape;115;p23" descr="Diagram&#10;&#10;Description automatically generated"/>
          <p:cNvPicPr preferRelativeResize="0">
            <a:picLocks noGrp="1"/>
          </p:cNvPicPr>
          <p:nvPr>
            <p:ph type="body" idx="1"/>
          </p:nvPr>
        </p:nvPicPr>
        <p:blipFill rotWithShape="1">
          <a:blip r:embed="rId3">
            <a:alphaModFix/>
          </a:blip>
          <a:srcRect/>
          <a:stretch/>
        </p:blipFill>
        <p:spPr>
          <a:xfrm>
            <a:off x="888403" y="1633280"/>
            <a:ext cx="7772400" cy="2781300"/>
          </a:xfrm>
          <a:prstGeom prst="rect">
            <a:avLst/>
          </a:prstGeom>
          <a:noFill/>
          <a:ln>
            <a:noFill/>
          </a:ln>
        </p:spPr>
      </p:pic>
      <p:sp>
        <p:nvSpPr>
          <p:cNvPr id="116" name="Google Shape;116;p23"/>
          <p:cNvSpPr txBox="1"/>
          <p:nvPr/>
        </p:nvSpPr>
        <p:spPr>
          <a:xfrm>
            <a:off x="1021977" y="1192490"/>
            <a:ext cx="457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Even for encrypted data!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Traffic Analysis Example</a:t>
            </a:r>
            <a:endParaRPr/>
          </a:p>
        </p:txBody>
      </p:sp>
      <p:sp>
        <p:nvSpPr>
          <p:cNvPr id="122" name="Google Shape;122;p24"/>
          <p:cNvSpPr txBox="1">
            <a:spLocks noGrp="1"/>
          </p:cNvSpPr>
          <p:nvPr>
            <p:ph type="body" idx="1"/>
          </p:nvPr>
        </p:nvSpPr>
        <p:spPr>
          <a:xfrm>
            <a:off x="533400" y="1200150"/>
            <a:ext cx="7772400" cy="3486300"/>
          </a:xfrm>
          <a:prstGeom prst="rect">
            <a:avLst/>
          </a:prstGeom>
          <a:noFill/>
          <a:ln>
            <a:noFill/>
          </a:ln>
        </p:spPr>
        <p:txBody>
          <a:bodyPr spcFirstLastPara="1" wrap="square" lIns="91425" tIns="45700" rIns="91425" bIns="45700" anchor="t" anchorCtr="0">
            <a:normAutofit/>
          </a:bodyPr>
          <a:lstStyle/>
          <a:p>
            <a:pPr marL="342900" lvl="0" indent="-342900" algn="l" rtl="0">
              <a:lnSpc>
                <a:spcPct val="85000"/>
              </a:lnSpc>
              <a:spcBef>
                <a:spcPts val="0"/>
              </a:spcBef>
              <a:spcAft>
                <a:spcPts val="0"/>
              </a:spcAft>
              <a:buSzPts val="2800"/>
              <a:buChar char="●"/>
            </a:pPr>
            <a:r>
              <a:rPr lang="en"/>
              <a:t>“Spying on the smart home: Privacy attacks and defenses on encrypted IoT traffic”</a:t>
            </a:r>
            <a:endParaRPr/>
          </a:p>
        </p:txBody>
      </p:sp>
      <p:pic>
        <p:nvPicPr>
          <p:cNvPr id="123" name="Google Shape;123;p24" descr="Chart, line chart&#10;&#10;Description automatically generated"/>
          <p:cNvPicPr preferRelativeResize="0"/>
          <p:nvPr/>
        </p:nvPicPr>
        <p:blipFill rotWithShape="1">
          <a:blip r:embed="rId3">
            <a:alphaModFix/>
          </a:blip>
          <a:srcRect/>
          <a:stretch/>
        </p:blipFill>
        <p:spPr>
          <a:xfrm>
            <a:off x="685800" y="2006899"/>
            <a:ext cx="5829300" cy="2965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5"/>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Active attack (1) - spoofing</a:t>
            </a:r>
            <a:endParaRPr/>
          </a:p>
        </p:txBody>
      </p:sp>
      <p:pic>
        <p:nvPicPr>
          <p:cNvPr id="129" name="Google Shape;129;p25" descr="Diagram&#10;&#10;Description automatically generated"/>
          <p:cNvPicPr preferRelativeResize="0">
            <a:picLocks noGrp="1"/>
          </p:cNvPicPr>
          <p:nvPr>
            <p:ph type="body" idx="1"/>
          </p:nvPr>
        </p:nvPicPr>
        <p:blipFill rotWithShape="1">
          <a:blip r:embed="rId3">
            <a:alphaModFix/>
          </a:blip>
          <a:srcRect/>
          <a:stretch/>
        </p:blipFill>
        <p:spPr>
          <a:xfrm>
            <a:off x="875805" y="1557144"/>
            <a:ext cx="7087500" cy="2772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6"/>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Email Spoofing Attack</a:t>
            </a:r>
            <a:endParaRPr/>
          </a:p>
        </p:txBody>
      </p:sp>
      <p:pic>
        <p:nvPicPr>
          <p:cNvPr id="135" name="Google Shape;135;p26" descr="Diagram&#10;&#10;Description automatically generated with low confidence"/>
          <p:cNvPicPr preferRelativeResize="0">
            <a:picLocks noGrp="1"/>
          </p:cNvPicPr>
          <p:nvPr>
            <p:ph type="body" idx="1"/>
          </p:nvPr>
        </p:nvPicPr>
        <p:blipFill rotWithShape="1">
          <a:blip r:embed="rId3">
            <a:alphaModFix/>
          </a:blip>
          <a:srcRect/>
          <a:stretch/>
        </p:blipFill>
        <p:spPr>
          <a:xfrm>
            <a:off x="101548" y="2138654"/>
            <a:ext cx="4982700" cy="1656900"/>
          </a:xfrm>
          <a:prstGeom prst="rect">
            <a:avLst/>
          </a:prstGeom>
          <a:noFill/>
          <a:ln>
            <a:noFill/>
          </a:ln>
        </p:spPr>
      </p:pic>
      <p:pic>
        <p:nvPicPr>
          <p:cNvPr id="136" name="Google Shape;136;p26" descr="Timeline&#10;&#10;Description automatically generated"/>
          <p:cNvPicPr preferRelativeResize="0"/>
          <p:nvPr/>
        </p:nvPicPr>
        <p:blipFill rotWithShape="1">
          <a:blip r:embed="rId4">
            <a:alphaModFix/>
          </a:blip>
          <a:srcRect/>
          <a:stretch/>
        </p:blipFill>
        <p:spPr>
          <a:xfrm>
            <a:off x="5084308" y="2380599"/>
            <a:ext cx="3044769" cy="1218794"/>
          </a:xfrm>
          <a:prstGeom prst="rect">
            <a:avLst/>
          </a:prstGeom>
          <a:noFill/>
          <a:ln>
            <a:noFill/>
          </a:ln>
        </p:spPr>
      </p:pic>
      <p:sp>
        <p:nvSpPr>
          <p:cNvPr id="137" name="Google Shape;137;p26"/>
          <p:cNvSpPr txBox="1"/>
          <p:nvPr/>
        </p:nvSpPr>
        <p:spPr>
          <a:xfrm>
            <a:off x="533400" y="1070845"/>
            <a:ext cx="82458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End-to-End Measurements of Email Spoofing Attacks, UsenixSecurity’18</a:t>
            </a:r>
            <a:endParaRPr/>
          </a:p>
        </p:txBody>
      </p:sp>
      <p:sp>
        <p:nvSpPr>
          <p:cNvPr id="138" name="Google Shape;138;p26"/>
          <p:cNvSpPr txBox="1"/>
          <p:nvPr/>
        </p:nvSpPr>
        <p:spPr>
          <a:xfrm>
            <a:off x="1150260" y="3918537"/>
            <a:ext cx="70119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Conclusion: We demonstrate that most email providers allow forged emails to get to user inbox, while lacking the necessary warning mechanism to notify users (particularly on mobile apps).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Active (2) - replay</a:t>
            </a:r>
            <a:endParaRPr/>
          </a:p>
        </p:txBody>
      </p:sp>
      <p:pic>
        <p:nvPicPr>
          <p:cNvPr id="144" name="Google Shape;144;p27" descr="Diagram&#10;&#10;Description automatically generated"/>
          <p:cNvPicPr preferRelativeResize="0">
            <a:picLocks noGrp="1"/>
          </p:cNvPicPr>
          <p:nvPr>
            <p:ph type="body" idx="1"/>
          </p:nvPr>
        </p:nvPicPr>
        <p:blipFill rotWithShape="1">
          <a:blip r:embed="rId3">
            <a:alphaModFix/>
          </a:blip>
          <a:srcRect/>
          <a:stretch/>
        </p:blipFill>
        <p:spPr>
          <a:xfrm>
            <a:off x="533400" y="1350865"/>
            <a:ext cx="7772400" cy="318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8"/>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Replay Attacks</a:t>
            </a:r>
            <a:endParaRPr/>
          </a:p>
        </p:txBody>
      </p:sp>
      <p:sp>
        <p:nvSpPr>
          <p:cNvPr id="150" name="Google Shape;150;p28"/>
          <p:cNvSpPr txBox="1"/>
          <p:nvPr/>
        </p:nvSpPr>
        <p:spPr>
          <a:xfrm>
            <a:off x="637568" y="1265987"/>
            <a:ext cx="70119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Usually integrated with Sniffing (</a:t>
            </a:r>
            <a:r>
              <a:rPr lang="en" sz="1800" b="0" i="0">
                <a:solidFill>
                  <a:srgbClr val="EA4335"/>
                </a:solidFill>
                <a:latin typeface="arial"/>
                <a:ea typeface="arial"/>
                <a:cs typeface="arial"/>
                <a:sym typeface="arial"/>
              </a:rPr>
              <a:t>eavesdropping</a:t>
            </a:r>
            <a:r>
              <a:rPr lang="en" sz="1800" b="0" i="0">
                <a:solidFill>
                  <a:srgbClr val="202124"/>
                </a:solidFill>
                <a:latin typeface="arial"/>
                <a:ea typeface="arial"/>
                <a:cs typeface="arial"/>
                <a:sym typeface="arial"/>
              </a:rPr>
              <a:t> )</a:t>
            </a:r>
            <a:endParaRPr sz="1800">
              <a:solidFill>
                <a:schemeClr val="dk1"/>
              </a:solidFill>
              <a:latin typeface="Arial"/>
              <a:ea typeface="Arial"/>
              <a:cs typeface="Arial"/>
              <a:sym typeface="Arial"/>
            </a:endParaRPr>
          </a:p>
        </p:txBody>
      </p:sp>
      <p:pic>
        <p:nvPicPr>
          <p:cNvPr id="151" name="Google Shape;151;p28"/>
          <p:cNvPicPr preferRelativeResize="0"/>
          <p:nvPr/>
        </p:nvPicPr>
        <p:blipFill rotWithShape="1">
          <a:blip r:embed="rId3">
            <a:alphaModFix/>
          </a:blip>
          <a:srcRect/>
          <a:stretch/>
        </p:blipFill>
        <p:spPr>
          <a:xfrm>
            <a:off x="2292275" y="1841382"/>
            <a:ext cx="4510143" cy="30263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9"/>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Active (3) – intercept &amp; modify</a:t>
            </a:r>
            <a:endParaRPr/>
          </a:p>
        </p:txBody>
      </p:sp>
      <p:pic>
        <p:nvPicPr>
          <p:cNvPr id="157" name="Google Shape;157;p29" descr="Diagram&#10;&#10;Description automatically generated"/>
          <p:cNvPicPr preferRelativeResize="0">
            <a:picLocks noGrp="1"/>
          </p:cNvPicPr>
          <p:nvPr>
            <p:ph type="body" idx="1"/>
          </p:nvPr>
        </p:nvPicPr>
        <p:blipFill rotWithShape="1">
          <a:blip r:embed="rId3">
            <a:alphaModFix/>
          </a:blip>
          <a:srcRect/>
          <a:stretch/>
        </p:blipFill>
        <p:spPr>
          <a:xfrm>
            <a:off x="1048871" y="1741568"/>
            <a:ext cx="7002000" cy="2993700"/>
          </a:xfrm>
          <a:prstGeom prst="rect">
            <a:avLst/>
          </a:prstGeom>
          <a:noFill/>
          <a:ln>
            <a:noFill/>
          </a:ln>
        </p:spPr>
      </p:pic>
      <p:sp>
        <p:nvSpPr>
          <p:cNvPr id="158" name="Google Shape;158;p29"/>
          <p:cNvSpPr txBox="1"/>
          <p:nvPr/>
        </p:nvSpPr>
        <p:spPr>
          <a:xfrm>
            <a:off x="1048871" y="1136451"/>
            <a:ext cx="45720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800">
                <a:solidFill>
                  <a:schemeClr val="dk1"/>
                </a:solidFill>
                <a:latin typeface="Arial"/>
                <a:ea typeface="Arial"/>
                <a:cs typeface="Arial"/>
                <a:sym typeface="Arial"/>
              </a:rPr>
              <a:t>Man in the middle attack!</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sz="3600"/>
              <a:t>Man in the Middle Attack</a:t>
            </a:r>
            <a:endParaRPr/>
          </a:p>
        </p:txBody>
      </p:sp>
      <p:sp>
        <p:nvSpPr>
          <p:cNvPr id="164" name="Google Shape;164;p30"/>
          <p:cNvSpPr txBox="1">
            <a:spLocks noGrp="1"/>
          </p:cNvSpPr>
          <p:nvPr>
            <p:ph type="body" idx="1"/>
          </p:nvPr>
        </p:nvSpPr>
        <p:spPr>
          <a:xfrm>
            <a:off x="533400" y="1200150"/>
            <a:ext cx="7772400" cy="3486300"/>
          </a:xfrm>
          <a:prstGeom prst="rect">
            <a:avLst/>
          </a:prstGeom>
          <a:noFill/>
          <a:ln>
            <a:noFill/>
          </a:ln>
        </p:spPr>
        <p:txBody>
          <a:bodyPr spcFirstLastPara="1" wrap="square" lIns="91425" tIns="45700" rIns="91425" bIns="45700" anchor="t" anchorCtr="0">
            <a:normAutofit/>
          </a:bodyPr>
          <a:lstStyle/>
          <a:p>
            <a:pPr marL="342900" lvl="0" indent="-342900" algn="l" rtl="0">
              <a:lnSpc>
                <a:spcPct val="85000"/>
              </a:lnSpc>
              <a:spcBef>
                <a:spcPts val="0"/>
              </a:spcBef>
              <a:spcAft>
                <a:spcPts val="0"/>
              </a:spcAft>
              <a:buSzPts val="2800"/>
              <a:buChar char="●"/>
            </a:pPr>
            <a:r>
              <a:rPr lang="en"/>
              <a:t>Attacker pretends to be the sender/receiver</a:t>
            </a:r>
            <a:endParaRPr/>
          </a:p>
        </p:txBody>
      </p:sp>
      <p:pic>
        <p:nvPicPr>
          <p:cNvPr id="165" name="Google Shape;165;p30" descr="CS111 Winter 2013 Lecture 17: Introduction to Security"/>
          <p:cNvPicPr preferRelativeResize="0"/>
          <p:nvPr/>
        </p:nvPicPr>
        <p:blipFill rotWithShape="1">
          <a:blip r:embed="rId3">
            <a:alphaModFix/>
          </a:blip>
          <a:srcRect/>
          <a:stretch/>
        </p:blipFill>
        <p:spPr>
          <a:xfrm>
            <a:off x="1503829" y="1554817"/>
            <a:ext cx="4602256" cy="345169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1"/>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Active (4) - DoS </a:t>
            </a:r>
            <a:endParaRPr/>
          </a:p>
        </p:txBody>
      </p:sp>
      <p:pic>
        <p:nvPicPr>
          <p:cNvPr id="171" name="Google Shape;171;p31" descr="Diagram&#10;&#10;Description automatically generated"/>
          <p:cNvPicPr preferRelativeResize="0">
            <a:picLocks noGrp="1"/>
          </p:cNvPicPr>
          <p:nvPr>
            <p:ph type="body" idx="1"/>
          </p:nvPr>
        </p:nvPicPr>
        <p:blipFill rotWithShape="1">
          <a:blip r:embed="rId3">
            <a:alphaModFix/>
          </a:blip>
          <a:srcRect/>
          <a:stretch/>
        </p:blipFill>
        <p:spPr>
          <a:xfrm>
            <a:off x="242644" y="1097410"/>
            <a:ext cx="4572000" cy="2000700"/>
          </a:xfrm>
          <a:prstGeom prst="rect">
            <a:avLst/>
          </a:prstGeom>
          <a:noFill/>
          <a:ln>
            <a:noFill/>
          </a:ln>
        </p:spPr>
      </p:pic>
      <p:pic>
        <p:nvPicPr>
          <p:cNvPr id="172" name="Google Shape;172;p31"/>
          <p:cNvPicPr preferRelativeResize="0"/>
          <p:nvPr/>
        </p:nvPicPr>
        <p:blipFill rotWithShape="1">
          <a:blip r:embed="rId4">
            <a:alphaModFix/>
          </a:blip>
          <a:srcRect/>
          <a:stretch/>
        </p:blipFill>
        <p:spPr>
          <a:xfrm>
            <a:off x="2391100" y="2896496"/>
            <a:ext cx="5064674" cy="22470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Cloud → Edge</a:t>
            </a:r>
            <a:endParaRPr/>
          </a:p>
          <a:p>
            <a:pPr marL="0" lvl="0" indent="0" algn="l" rtl="0">
              <a:spcBef>
                <a:spcPts val="0"/>
              </a:spcBef>
              <a:spcAft>
                <a:spcPts val="0"/>
              </a:spcAft>
              <a:buNone/>
            </a:pPr>
            <a:endParaRPr/>
          </a:p>
        </p:txBody>
      </p:sp>
      <p:sp>
        <p:nvSpPr>
          <p:cNvPr id="178" name="Google Shape;17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Confidentiality: </a:t>
            </a:r>
            <a:endParaRPr/>
          </a:p>
          <a:p>
            <a:pPr marL="457200" lvl="0" indent="-334327" algn="l" rtl="0">
              <a:spcBef>
                <a:spcPts val="1200"/>
              </a:spcBef>
              <a:spcAft>
                <a:spcPts val="0"/>
              </a:spcAft>
              <a:buSzPct val="100000"/>
              <a:buChar char="-"/>
            </a:pPr>
            <a:r>
              <a:rPr lang="en"/>
              <a:t>Will </a:t>
            </a:r>
            <a:r>
              <a:rPr lang="en" b="1"/>
              <a:t>Edge</a:t>
            </a:r>
            <a:r>
              <a:rPr lang="en"/>
              <a:t> compromises leak confidential client data?</a:t>
            </a:r>
            <a:endParaRPr/>
          </a:p>
          <a:p>
            <a:pPr marL="457200" lvl="0" indent="-334327" algn="l" rtl="0">
              <a:spcBef>
                <a:spcPts val="0"/>
              </a:spcBef>
              <a:spcAft>
                <a:spcPts val="0"/>
              </a:spcAft>
              <a:buSzPct val="100000"/>
              <a:buChar char="-"/>
            </a:pPr>
            <a:r>
              <a:rPr lang="en"/>
              <a:t>Will </a:t>
            </a:r>
            <a:r>
              <a:rPr lang="en" b="1"/>
              <a:t>Edge</a:t>
            </a:r>
            <a:r>
              <a:rPr lang="en"/>
              <a:t> provider itself be honest and won’t peek into the data?</a:t>
            </a:r>
            <a:endParaRPr/>
          </a:p>
          <a:p>
            <a:pPr marL="0" lvl="0" indent="0" algn="l" rtl="0">
              <a:spcBef>
                <a:spcPts val="1200"/>
              </a:spcBef>
              <a:spcAft>
                <a:spcPts val="0"/>
              </a:spcAft>
              <a:buNone/>
            </a:pPr>
            <a:r>
              <a:rPr lang="en"/>
              <a:t>Integrity: </a:t>
            </a:r>
            <a:endParaRPr/>
          </a:p>
          <a:p>
            <a:pPr marL="457200" lvl="0" indent="-334327" algn="l" rtl="0">
              <a:spcBef>
                <a:spcPts val="1200"/>
              </a:spcBef>
              <a:spcAft>
                <a:spcPts val="0"/>
              </a:spcAft>
              <a:buSzPct val="100000"/>
              <a:buChar char="-"/>
            </a:pPr>
            <a:r>
              <a:rPr lang="en"/>
              <a:t>How do I know the </a:t>
            </a:r>
            <a:r>
              <a:rPr lang="en" b="1"/>
              <a:t>Edge</a:t>
            </a:r>
            <a:r>
              <a:rPr lang="en"/>
              <a:t> provider is doing the computations correctly?</a:t>
            </a:r>
            <a:endParaRPr/>
          </a:p>
          <a:p>
            <a:pPr marL="457200" lvl="0" indent="-334327" algn="l" rtl="0">
              <a:spcBef>
                <a:spcPts val="0"/>
              </a:spcBef>
              <a:spcAft>
                <a:spcPts val="0"/>
              </a:spcAft>
              <a:buSzPct val="100000"/>
              <a:buChar char="-"/>
            </a:pPr>
            <a:r>
              <a:rPr lang="en" strike="sngStrike"/>
              <a:t>How do I ensure that the </a:t>
            </a:r>
            <a:r>
              <a:rPr lang="en" b="1" strike="sngStrike"/>
              <a:t>Edge</a:t>
            </a:r>
            <a:r>
              <a:rPr lang="en" strike="sngStrike"/>
              <a:t> provider really stored my data without modifications</a:t>
            </a:r>
            <a:endParaRPr strike="sngStrike"/>
          </a:p>
          <a:p>
            <a:pPr marL="0" lvl="0" indent="0" algn="l" rtl="0">
              <a:spcBef>
                <a:spcPts val="1200"/>
              </a:spcBef>
              <a:spcAft>
                <a:spcPts val="0"/>
              </a:spcAft>
              <a:buNone/>
            </a:pPr>
            <a:r>
              <a:rPr lang="en"/>
              <a:t>Availability: </a:t>
            </a:r>
            <a:endParaRPr/>
          </a:p>
          <a:p>
            <a:pPr marL="457200" lvl="0" indent="-334327" algn="l" rtl="0">
              <a:spcBef>
                <a:spcPts val="1200"/>
              </a:spcBef>
              <a:spcAft>
                <a:spcPts val="0"/>
              </a:spcAft>
              <a:buSzPct val="100000"/>
              <a:buChar char="-"/>
            </a:pPr>
            <a:r>
              <a:rPr lang="en"/>
              <a:t>Will my application go down if the provider is attached?</a:t>
            </a:r>
            <a:endParaRPr/>
          </a:p>
          <a:p>
            <a:pPr marL="457200" lvl="0" indent="-334327" algn="l" rtl="0">
              <a:spcBef>
                <a:spcPts val="0"/>
              </a:spcBef>
              <a:spcAft>
                <a:spcPts val="0"/>
              </a:spcAft>
              <a:buSzPct val="100000"/>
              <a:buChar char="-"/>
            </a:pPr>
            <a:r>
              <a:rPr lang="en" strike="sngStrike"/>
              <a:t>What happens if </a:t>
            </a:r>
            <a:r>
              <a:rPr lang="en" b="1" strike="sngStrike"/>
              <a:t>Edge</a:t>
            </a:r>
            <a:r>
              <a:rPr lang="en" strike="sngStrike"/>
              <a:t> providers goes out of business?</a:t>
            </a:r>
            <a:endParaRPr strike="sngStrike"/>
          </a:p>
        </p:txBody>
      </p:sp>
      <p:pic>
        <p:nvPicPr>
          <p:cNvPr id="179" name="Google Shape;179;p32"/>
          <p:cNvPicPr preferRelativeResize="0"/>
          <p:nvPr/>
        </p:nvPicPr>
        <p:blipFill>
          <a:blip r:embed="rId3">
            <a:alphaModFix/>
          </a:blip>
          <a:stretch>
            <a:fillRect/>
          </a:stretch>
        </p:blipFill>
        <p:spPr>
          <a:xfrm>
            <a:off x="6656950" y="445025"/>
            <a:ext cx="2487051" cy="22609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Security and Privacy</a:t>
            </a:r>
            <a:endParaRPr/>
          </a:p>
        </p:txBody>
      </p:sp>
      <p:sp>
        <p:nvSpPr>
          <p:cNvPr id="65" name="Google Shape;65;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sz="1900">
                <a:solidFill>
                  <a:schemeClr val="dk1"/>
                </a:solidFill>
              </a:rPr>
              <a:t>Most security problems stem from:</a:t>
            </a:r>
            <a:endParaRPr sz="19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Loss of control</a:t>
            </a:r>
            <a:endParaRPr sz="1900">
              <a:solidFill>
                <a:schemeClr val="dk1"/>
              </a:solidFill>
            </a:endParaRPr>
          </a:p>
          <a:p>
            <a:pPr marL="914400" lvl="1" indent="-349250" algn="l" rtl="0">
              <a:spcBef>
                <a:spcPts val="0"/>
              </a:spcBef>
              <a:spcAft>
                <a:spcPts val="0"/>
              </a:spcAft>
              <a:buClr>
                <a:schemeClr val="dk1"/>
              </a:buClr>
              <a:buSzPts val="1900"/>
              <a:buChar char="○"/>
            </a:pPr>
            <a:r>
              <a:rPr lang="en" sz="1600">
                <a:solidFill>
                  <a:schemeClr val="dk1"/>
                </a:solidFill>
              </a:rPr>
              <a:t>Your data is in the cloud</a:t>
            </a:r>
            <a:endParaRPr sz="1600">
              <a:solidFill>
                <a:schemeClr val="dk1"/>
              </a:solidFill>
            </a:endParaRPr>
          </a:p>
          <a:p>
            <a:pPr marL="914400" lvl="1" indent="-330200" algn="l" rtl="0">
              <a:spcBef>
                <a:spcPts val="0"/>
              </a:spcBef>
              <a:spcAft>
                <a:spcPts val="0"/>
              </a:spcAft>
              <a:buClr>
                <a:schemeClr val="dk1"/>
              </a:buClr>
              <a:buSzPts val="1600"/>
              <a:buChar char="○"/>
            </a:pPr>
            <a:r>
              <a:rPr lang="en" sz="1600">
                <a:solidFill>
                  <a:schemeClr val="dk1"/>
                </a:solidFill>
              </a:rPr>
              <a:t>Your application is hosted by the cloud</a:t>
            </a:r>
            <a:endParaRPr sz="1600">
              <a:solidFill>
                <a:schemeClr val="dk1"/>
              </a:solidFill>
            </a:endParaRPr>
          </a:p>
          <a:p>
            <a:pPr marL="914400" lvl="0" indent="0" algn="l" rtl="0">
              <a:spcBef>
                <a:spcPts val="1200"/>
              </a:spcBef>
              <a:spcAft>
                <a:spcPts val="0"/>
              </a:spcAft>
              <a:buNone/>
            </a:pPr>
            <a:endParaRPr sz="1600">
              <a:solidFill>
                <a:schemeClr val="dk1"/>
              </a:solidFill>
            </a:endParaRPr>
          </a:p>
          <a:p>
            <a:pPr marL="457200" lvl="0" indent="-349250" algn="l" rtl="0">
              <a:spcBef>
                <a:spcPts val="1200"/>
              </a:spcBef>
              <a:spcAft>
                <a:spcPts val="0"/>
              </a:spcAft>
              <a:buClr>
                <a:schemeClr val="dk1"/>
              </a:buClr>
              <a:buSzPts val="1900"/>
              <a:buChar char="●"/>
            </a:pPr>
            <a:r>
              <a:rPr lang="en" sz="1900">
                <a:solidFill>
                  <a:schemeClr val="dk1"/>
                </a:solidFill>
              </a:rPr>
              <a:t>Multi-tenancy</a:t>
            </a:r>
            <a:endParaRPr sz="1900">
              <a:solidFill>
                <a:schemeClr val="dk1"/>
              </a:solidFill>
            </a:endParaRPr>
          </a:p>
          <a:p>
            <a:pPr marL="914400" lvl="1" indent="-323850" algn="l" rtl="0">
              <a:spcBef>
                <a:spcPts val="0"/>
              </a:spcBef>
              <a:spcAft>
                <a:spcPts val="0"/>
              </a:spcAft>
              <a:buClr>
                <a:schemeClr val="dk1"/>
              </a:buClr>
              <a:buSzPts val="1500"/>
              <a:buChar char="○"/>
            </a:pPr>
            <a:r>
              <a:rPr lang="en" sz="1600">
                <a:solidFill>
                  <a:schemeClr val="dk1"/>
                </a:solidFill>
              </a:rPr>
              <a:t>Multiple independent users share the same physical infrastructure</a:t>
            </a:r>
            <a:endParaRPr sz="1600">
              <a:solidFill>
                <a:schemeClr val="dk1"/>
              </a:solidFill>
            </a:endParaRPr>
          </a:p>
          <a:p>
            <a:pPr marL="914400" lvl="1" indent="-323850" algn="l" rtl="0">
              <a:spcBef>
                <a:spcPts val="0"/>
              </a:spcBef>
              <a:spcAft>
                <a:spcPts val="0"/>
              </a:spcAft>
              <a:buClr>
                <a:schemeClr val="dk1"/>
              </a:buClr>
              <a:buSzPts val="1500"/>
              <a:buChar char="○"/>
            </a:pPr>
            <a:r>
              <a:rPr lang="en" sz="1600">
                <a:solidFill>
                  <a:schemeClr val="dk1"/>
                </a:solidFill>
              </a:rPr>
              <a:t>Thus an attacker can legitimately be in the same physical machine as the target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risks for Edge Computing</a:t>
            </a:r>
            <a:endParaRPr/>
          </a:p>
        </p:txBody>
      </p:sp>
      <p:sp>
        <p:nvSpPr>
          <p:cNvPr id="185" name="Google Shape;18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r>
              <a:rPr lang="en" sz="1750">
                <a:highlight>
                  <a:srgbClr val="FCFCFC"/>
                </a:highlight>
                <a:latin typeface="Roboto"/>
                <a:ea typeface="Roboto"/>
                <a:cs typeface="Roboto"/>
                <a:sym typeface="Roboto"/>
              </a:rPr>
              <a:t>1) Higher Risk: </a:t>
            </a:r>
            <a:endParaRPr sz="1750">
              <a:highlight>
                <a:srgbClr val="FCFCFC"/>
              </a:highlight>
              <a:latin typeface="Roboto"/>
              <a:ea typeface="Roboto"/>
              <a:cs typeface="Roboto"/>
              <a:sym typeface="Roboto"/>
            </a:endParaRPr>
          </a:p>
          <a:p>
            <a:pPr marL="457200" lvl="0" indent="-339725" algn="l" rtl="0">
              <a:spcBef>
                <a:spcPts val="1200"/>
              </a:spcBef>
              <a:spcAft>
                <a:spcPts val="0"/>
              </a:spcAft>
              <a:buSzPts val="1750"/>
              <a:buFont typeface="Roboto"/>
              <a:buChar char="●"/>
            </a:pPr>
            <a:r>
              <a:rPr lang="en" sz="1750">
                <a:highlight>
                  <a:srgbClr val="FCFCFC"/>
                </a:highlight>
                <a:latin typeface="Roboto"/>
                <a:ea typeface="Roboto"/>
                <a:cs typeface="Roboto"/>
                <a:sym typeface="Roboto"/>
              </a:rPr>
              <a:t>Private Edges (outpost): more privacy-sensitive data are stored </a:t>
            </a:r>
            <a:endParaRPr sz="1750">
              <a:highlight>
                <a:srgbClr val="FCFCFC"/>
              </a:highlight>
              <a:latin typeface="Roboto"/>
              <a:ea typeface="Roboto"/>
              <a:cs typeface="Roboto"/>
              <a:sym typeface="Roboto"/>
            </a:endParaRPr>
          </a:p>
          <a:p>
            <a:pPr marL="457200" lvl="0" indent="-339725" algn="l" rtl="0">
              <a:spcBef>
                <a:spcPts val="0"/>
              </a:spcBef>
              <a:spcAft>
                <a:spcPts val="0"/>
              </a:spcAft>
              <a:buSzPts val="1750"/>
              <a:buFont typeface="Roboto"/>
              <a:buChar char="●"/>
            </a:pPr>
            <a:r>
              <a:rPr lang="en" sz="1750">
                <a:highlight>
                  <a:srgbClr val="FCFCFC"/>
                </a:highlight>
                <a:latin typeface="Roboto"/>
                <a:ea typeface="Roboto"/>
                <a:cs typeface="Roboto"/>
                <a:sym typeface="Roboto"/>
              </a:rPr>
              <a:t>Closer to the end users: easier to identify data owners</a:t>
            </a:r>
            <a:endParaRPr sz="1750">
              <a:highlight>
                <a:srgbClr val="FCFCFC"/>
              </a:highlight>
              <a:latin typeface="Roboto"/>
              <a:ea typeface="Roboto"/>
              <a:cs typeface="Roboto"/>
              <a:sym typeface="Roboto"/>
            </a:endParaRPr>
          </a:p>
          <a:p>
            <a:pPr marL="457200" lvl="0" indent="-339725" algn="l" rtl="0">
              <a:spcBef>
                <a:spcPts val="0"/>
              </a:spcBef>
              <a:spcAft>
                <a:spcPts val="0"/>
              </a:spcAft>
              <a:buSzPts val="1750"/>
              <a:buFont typeface="Roboto"/>
              <a:buChar char="●"/>
            </a:pPr>
            <a:r>
              <a:rPr lang="en" sz="1750">
                <a:highlight>
                  <a:srgbClr val="FCFCFC"/>
                </a:highlight>
                <a:latin typeface="Roboto"/>
                <a:ea typeface="Roboto"/>
                <a:cs typeface="Roboto"/>
                <a:sym typeface="Roboto"/>
              </a:rPr>
              <a:t>edge nodes have limited resources and higher latency requirements, so they cannot support complex security mechanisms</a:t>
            </a:r>
            <a:endParaRPr sz="1750">
              <a:highlight>
                <a:srgbClr val="FCFCFC"/>
              </a:highlight>
              <a:latin typeface="Roboto"/>
              <a:ea typeface="Roboto"/>
              <a:cs typeface="Roboto"/>
              <a:sym typeface="Roboto"/>
            </a:endParaRPr>
          </a:p>
          <a:p>
            <a:pPr marL="0" lvl="0" indent="0" algn="l" rtl="0">
              <a:spcBef>
                <a:spcPts val="1200"/>
              </a:spcBef>
              <a:spcAft>
                <a:spcPts val="0"/>
              </a:spcAft>
              <a:buNone/>
            </a:pPr>
            <a:r>
              <a:rPr lang="en" sz="1750">
                <a:highlight>
                  <a:srgbClr val="FCFCFC"/>
                </a:highlight>
                <a:latin typeface="Roboto"/>
                <a:ea typeface="Roboto"/>
                <a:cs typeface="Roboto"/>
                <a:sym typeface="Roboto"/>
              </a:rPr>
              <a:t>2) More participants and system variants:</a:t>
            </a:r>
            <a:endParaRPr sz="1750">
              <a:highlight>
                <a:srgbClr val="FCFCFC"/>
              </a:highlight>
              <a:latin typeface="Roboto"/>
              <a:ea typeface="Roboto"/>
              <a:cs typeface="Roboto"/>
              <a:sym typeface="Roboto"/>
            </a:endParaRPr>
          </a:p>
          <a:p>
            <a:pPr marL="457200" lvl="0" indent="-339725" algn="l" rtl="0">
              <a:spcBef>
                <a:spcPts val="1200"/>
              </a:spcBef>
              <a:spcAft>
                <a:spcPts val="0"/>
              </a:spcAft>
              <a:buSzPts val="1750"/>
              <a:buFont typeface="Roboto"/>
              <a:buChar char="●"/>
            </a:pPr>
            <a:r>
              <a:rPr lang="en" sz="1750">
                <a:highlight>
                  <a:srgbClr val="FCFCFC"/>
                </a:highlight>
                <a:latin typeface="Roboto"/>
                <a:ea typeface="Roboto"/>
                <a:cs typeface="Roboto"/>
                <a:sym typeface="Roboto"/>
              </a:rPr>
              <a:t>Increased attack surface</a:t>
            </a:r>
            <a:endParaRPr sz="1750">
              <a:highlight>
                <a:srgbClr val="FCFCFC"/>
              </a:highlight>
              <a:latin typeface="Roboto"/>
              <a:ea typeface="Roboto"/>
              <a:cs typeface="Roboto"/>
              <a:sym typeface="Roboto"/>
            </a:endParaRPr>
          </a:p>
          <a:p>
            <a:pPr marL="457200" lvl="0" indent="-339725" algn="l" rtl="0">
              <a:spcBef>
                <a:spcPts val="0"/>
              </a:spcBef>
              <a:spcAft>
                <a:spcPts val="0"/>
              </a:spcAft>
              <a:buSzPts val="1750"/>
              <a:buFont typeface="Roboto"/>
              <a:buChar char="●"/>
            </a:pPr>
            <a:r>
              <a:rPr lang="en" sz="1750">
                <a:highlight>
                  <a:srgbClr val="FCFCFC"/>
                </a:highlight>
                <a:latin typeface="Roboto"/>
                <a:ea typeface="Roboto"/>
                <a:cs typeface="Roboto"/>
                <a:sym typeface="Roboto"/>
              </a:rPr>
              <a:t>No one-size-fit-all solution</a:t>
            </a:r>
            <a:endParaRPr sz="1750">
              <a:highlight>
                <a:srgbClr val="FCFCFC"/>
              </a:highlight>
              <a:latin typeface="Roboto"/>
              <a:ea typeface="Roboto"/>
              <a:cs typeface="Roboto"/>
              <a:sym typeface="Roboto"/>
            </a:endParaRPr>
          </a:p>
          <a:p>
            <a:pPr marL="0" lvl="0" indent="0" algn="l" rtl="0">
              <a:spcBef>
                <a:spcPts val="1200"/>
              </a:spcBef>
              <a:spcAft>
                <a:spcPts val="1200"/>
              </a:spcAft>
              <a:buNone/>
            </a:pPr>
            <a:r>
              <a:rPr lang="en" sz="1750">
                <a:highlight>
                  <a:srgbClr val="FCFCFC"/>
                </a:highlight>
                <a:latin typeface="Roboto"/>
                <a:ea typeface="Roboto"/>
                <a:cs typeface="Roboto"/>
                <a:sym typeface="Roboto"/>
              </a:rPr>
              <a:t> </a:t>
            </a:r>
            <a:endParaRPr sz="22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Solutions </a:t>
            </a:r>
            <a:endParaRPr/>
          </a:p>
        </p:txBody>
      </p:sp>
      <p:sp>
        <p:nvSpPr>
          <p:cNvPr id="191" name="Google Shape;19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Trusted Execution Environment: Service Provisioning in untrusted environments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Blockchain (Distributed Ledger): how to reach an agreement on the same value in the presence of a number of faulty processes?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title"/>
          </p:nvPr>
        </p:nvSpPr>
        <p:spPr>
          <a:xfrm>
            <a:off x="400050" y="128588"/>
            <a:ext cx="5829300" cy="643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96428"/>
              <a:buFont typeface="Helvetica Neue"/>
              <a:buNone/>
            </a:pPr>
            <a:r>
              <a:rPr lang="en"/>
              <a:t>Trust Issues: Provider Perspective</a:t>
            </a:r>
            <a:endParaRPr/>
          </a:p>
        </p:txBody>
      </p:sp>
      <p:sp>
        <p:nvSpPr>
          <p:cNvPr id="198" name="Google Shape;198;p35"/>
          <p:cNvSpPr txBox="1">
            <a:spLocks noGrp="1"/>
          </p:cNvSpPr>
          <p:nvPr>
            <p:ph type="body" idx="1"/>
          </p:nvPr>
        </p:nvSpPr>
        <p:spPr>
          <a:xfrm>
            <a:off x="322225" y="1264338"/>
            <a:ext cx="5829300" cy="2614800"/>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800"/>
              </a:spcBef>
              <a:spcAft>
                <a:spcPts val="0"/>
              </a:spcAft>
              <a:buNone/>
            </a:pPr>
            <a:r>
              <a:rPr lang="en"/>
              <a:t>Cloud/Edge provider does not trust users</a:t>
            </a:r>
            <a:endParaRPr/>
          </a:p>
          <a:p>
            <a:pPr marL="114300" lvl="0" indent="0" algn="l" rtl="0">
              <a:lnSpc>
                <a:spcPct val="90000"/>
              </a:lnSpc>
              <a:spcBef>
                <a:spcPts val="800"/>
              </a:spcBef>
              <a:spcAft>
                <a:spcPts val="0"/>
              </a:spcAft>
              <a:buClr>
                <a:schemeClr val="lt1"/>
              </a:buClr>
              <a:buSzPts val="1800"/>
              <a:buFont typeface="Arial"/>
              <a:buNone/>
            </a:pPr>
            <a:endParaRPr/>
          </a:p>
          <a:p>
            <a:pPr marL="0" lvl="0" indent="0" algn="l" rtl="0">
              <a:lnSpc>
                <a:spcPct val="90000"/>
              </a:lnSpc>
              <a:spcBef>
                <a:spcPts val="800"/>
              </a:spcBef>
              <a:spcAft>
                <a:spcPts val="0"/>
              </a:spcAft>
              <a:buNone/>
            </a:pPr>
            <a:r>
              <a:rPr lang="en"/>
              <a:t>Use virtual machines to isolate</a:t>
            </a:r>
            <a:br>
              <a:rPr lang="en"/>
            </a:br>
            <a:r>
              <a:rPr lang="en"/>
              <a:t>users from each other and the host</a:t>
            </a:r>
            <a:endParaRPr/>
          </a:p>
          <a:p>
            <a:pPr marL="203200" lvl="0" indent="-88900" algn="l" rtl="0">
              <a:lnSpc>
                <a:spcPct val="90000"/>
              </a:lnSpc>
              <a:spcBef>
                <a:spcPts val="800"/>
              </a:spcBef>
              <a:spcAft>
                <a:spcPts val="0"/>
              </a:spcAft>
              <a:buClr>
                <a:schemeClr val="lt1"/>
              </a:buClr>
              <a:buSzPts val="1800"/>
              <a:buFont typeface="Arial"/>
              <a:buNone/>
            </a:pPr>
            <a:endParaRPr/>
          </a:p>
          <a:p>
            <a:pPr marL="0" lvl="0" indent="0" algn="l" rtl="0">
              <a:lnSpc>
                <a:spcPct val="90000"/>
              </a:lnSpc>
              <a:spcBef>
                <a:spcPts val="800"/>
              </a:spcBef>
              <a:spcAft>
                <a:spcPts val="0"/>
              </a:spcAft>
              <a:buNone/>
            </a:pPr>
            <a:r>
              <a:rPr lang="en"/>
              <a:t>VMs only provide one way protection</a:t>
            </a:r>
            <a:endParaRPr/>
          </a:p>
        </p:txBody>
      </p:sp>
      <p:pic>
        <p:nvPicPr>
          <p:cNvPr id="199" name="Google Shape;199;p35"/>
          <p:cNvPicPr preferRelativeResize="0"/>
          <p:nvPr/>
        </p:nvPicPr>
        <p:blipFill rotWithShape="1">
          <a:blip r:embed="rId3">
            <a:alphaModFix/>
          </a:blip>
          <a:srcRect/>
          <a:stretch/>
        </p:blipFill>
        <p:spPr>
          <a:xfrm>
            <a:off x="5969787" y="1289371"/>
            <a:ext cx="2491085" cy="3315107"/>
          </a:xfrm>
          <a:prstGeom prst="rect">
            <a:avLst/>
          </a:prstGeom>
          <a:noFill/>
          <a:ln>
            <a:noFill/>
          </a:ln>
        </p:spPr>
      </p:pic>
      <p:sp>
        <p:nvSpPr>
          <p:cNvPr id="200" name="Google Shape;200;p35"/>
          <p:cNvSpPr/>
          <p:nvPr/>
        </p:nvSpPr>
        <p:spPr>
          <a:xfrm>
            <a:off x="6635760" y="1813969"/>
            <a:ext cx="1159200" cy="2646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Redis</a:t>
            </a:r>
            <a:endParaRPr sz="1100"/>
          </a:p>
        </p:txBody>
      </p:sp>
      <p:sp>
        <p:nvSpPr>
          <p:cNvPr id="201" name="Google Shape;201;p35"/>
          <p:cNvSpPr/>
          <p:nvPr/>
        </p:nvSpPr>
        <p:spPr>
          <a:xfrm>
            <a:off x="6635760" y="2315734"/>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OS</a:t>
            </a:r>
            <a:endParaRPr sz="1100"/>
          </a:p>
        </p:txBody>
      </p:sp>
      <p:sp>
        <p:nvSpPr>
          <p:cNvPr id="202" name="Google Shape;202;p35"/>
          <p:cNvSpPr/>
          <p:nvPr/>
        </p:nvSpPr>
        <p:spPr>
          <a:xfrm>
            <a:off x="6635760" y="2647677"/>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VMM</a:t>
            </a:r>
            <a:endParaRPr sz="1100"/>
          </a:p>
        </p:txBody>
      </p:sp>
      <p:pic>
        <p:nvPicPr>
          <p:cNvPr id="203" name="Google Shape;203;p35"/>
          <p:cNvPicPr preferRelativeResize="0"/>
          <p:nvPr/>
        </p:nvPicPr>
        <p:blipFill rotWithShape="1">
          <a:blip r:embed="rId4">
            <a:alphaModFix/>
          </a:blip>
          <a:srcRect/>
          <a:stretch/>
        </p:blipFill>
        <p:spPr>
          <a:xfrm>
            <a:off x="7546053" y="1843894"/>
            <a:ext cx="200918" cy="200918"/>
          </a:xfrm>
          <a:prstGeom prst="rect">
            <a:avLst/>
          </a:prstGeom>
          <a:noFill/>
          <a:ln>
            <a:noFill/>
          </a:ln>
        </p:spPr>
      </p:pic>
      <p:sp>
        <p:nvSpPr>
          <p:cNvPr id="204" name="Google Shape;204;p35"/>
          <p:cNvSpPr/>
          <p:nvPr/>
        </p:nvSpPr>
        <p:spPr>
          <a:xfrm>
            <a:off x="6635760" y="2979619"/>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Firmware</a:t>
            </a:r>
            <a:endParaRPr sz="1100"/>
          </a:p>
        </p:txBody>
      </p:sp>
      <p:sp>
        <p:nvSpPr>
          <p:cNvPr id="205" name="Google Shape;205;p35"/>
          <p:cNvSpPr/>
          <p:nvPr/>
        </p:nvSpPr>
        <p:spPr>
          <a:xfrm>
            <a:off x="6635760" y="3311561"/>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Cloud platform</a:t>
            </a:r>
            <a:endParaRPr sz="1100"/>
          </a:p>
        </p:txBody>
      </p:sp>
      <p:sp>
        <p:nvSpPr>
          <p:cNvPr id="206" name="Google Shape;206;p35"/>
          <p:cNvSpPr/>
          <p:nvPr/>
        </p:nvSpPr>
        <p:spPr>
          <a:xfrm>
            <a:off x="6635760" y="3643504"/>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Staff</a:t>
            </a:r>
            <a:endParaRPr sz="1100"/>
          </a:p>
        </p:txBody>
      </p:sp>
      <p:sp>
        <p:nvSpPr>
          <p:cNvPr id="207" name="Google Shape;207;p35"/>
          <p:cNvSpPr/>
          <p:nvPr/>
        </p:nvSpPr>
        <p:spPr>
          <a:xfrm>
            <a:off x="6635760" y="3975446"/>
            <a:ext cx="1159200" cy="2646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a:t>
            </a:r>
            <a:endParaRPr sz="1100"/>
          </a:p>
        </p:txBody>
      </p:sp>
      <p:cxnSp>
        <p:nvCxnSpPr>
          <p:cNvPr id="208" name="Google Shape;208;p35"/>
          <p:cNvCxnSpPr/>
          <p:nvPr/>
        </p:nvCxnSpPr>
        <p:spPr>
          <a:xfrm rot="10800000">
            <a:off x="7972810" y="2339377"/>
            <a:ext cx="0" cy="1894800"/>
          </a:xfrm>
          <a:prstGeom prst="straightConnector1">
            <a:avLst/>
          </a:prstGeom>
          <a:noFill/>
          <a:ln w="101600" cap="flat" cmpd="sng">
            <a:solidFill>
              <a:srgbClr val="FF8000"/>
            </a:solidFill>
            <a:prstDash val="solid"/>
            <a:miter lim="400000"/>
            <a:headEnd type="triangle" w="med" len="med"/>
            <a:tailEnd type="triangle" w="med" len="med"/>
          </a:ln>
        </p:spPr>
      </p:cxnSp>
      <p:sp>
        <p:nvSpPr>
          <p:cNvPr id="209" name="Google Shape;209;p35"/>
          <p:cNvSpPr/>
          <p:nvPr/>
        </p:nvSpPr>
        <p:spPr>
          <a:xfrm rot="-5400000">
            <a:off x="7922500" y="2987422"/>
            <a:ext cx="705300" cy="249000"/>
          </a:xfrm>
          <a:prstGeom prst="rect">
            <a:avLst/>
          </a:prstGeom>
          <a:solidFill>
            <a:srgbClr val="FF8000"/>
          </a:solidFill>
          <a:ln>
            <a:noFill/>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b="0" i="0" u="none" strike="noStrike" cap="none">
                <a:solidFill>
                  <a:srgbClr val="000000"/>
                </a:solidFill>
                <a:latin typeface="Helvetica Neue"/>
                <a:ea typeface="Helvetica Neue"/>
                <a:cs typeface="Helvetica Neue"/>
                <a:sym typeface="Helvetica Neue"/>
              </a:rPr>
              <a:t>trusted</a:t>
            </a:r>
            <a:endParaRPr sz="1100"/>
          </a:p>
        </p:txBody>
      </p:sp>
      <p:sp>
        <p:nvSpPr>
          <p:cNvPr id="210" name="Google Shape;210;p35"/>
          <p:cNvSpPr txBox="1">
            <a:spLocks noGrp="1"/>
          </p:cNvSpPr>
          <p:nvPr>
            <p:ph type="sldNum" idx="4294967295"/>
          </p:nvPr>
        </p:nvSpPr>
        <p:spPr>
          <a:xfrm>
            <a:off x="7064232" y="4964307"/>
            <a:ext cx="2057400" cy="178200"/>
          </a:xfrm>
          <a:prstGeom prst="rect">
            <a:avLst/>
          </a:prstGeom>
          <a:noFill/>
          <a:ln>
            <a:noFill/>
          </a:ln>
        </p:spPr>
        <p:txBody>
          <a:bodyPr spcFirstLastPara="1" wrap="square" lIns="68575" tIns="34275" rIns="68575" bIns="34275" anchor="t" anchorCtr="0">
            <a:normAutofit fontScale="85000" lnSpcReduction="20000"/>
          </a:bodyPr>
          <a:lstStyle/>
          <a:p>
            <a:pPr marL="0" lvl="0" indent="0" algn="r" rtl="0">
              <a:spcBef>
                <a:spcPts val="0"/>
              </a:spcBef>
              <a:spcAft>
                <a:spcPts val="0"/>
              </a:spcAft>
              <a:buNone/>
            </a:pPr>
            <a:fld id="{00000000-1234-1234-1234-123412341234}" type="slidenum">
              <a:rPr lang="en">
                <a:solidFill>
                  <a:srgbClr val="7F7F7F"/>
                </a:solidFill>
              </a:rPr>
              <a:t>22</a:t>
            </a:fld>
            <a:endParaRPr>
              <a:solidFill>
                <a:srgbClr val="7F7F7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6"/>
          <p:cNvPicPr preferRelativeResize="0"/>
          <p:nvPr/>
        </p:nvPicPr>
        <p:blipFill rotWithShape="1">
          <a:blip r:embed="rId3">
            <a:alphaModFix/>
          </a:blip>
          <a:srcRect/>
          <a:stretch/>
        </p:blipFill>
        <p:spPr>
          <a:xfrm>
            <a:off x="6237112" y="1155521"/>
            <a:ext cx="2491085" cy="3315107"/>
          </a:xfrm>
          <a:prstGeom prst="rect">
            <a:avLst/>
          </a:prstGeom>
          <a:noFill/>
          <a:ln>
            <a:noFill/>
          </a:ln>
        </p:spPr>
      </p:pic>
      <p:sp>
        <p:nvSpPr>
          <p:cNvPr id="216" name="Google Shape;216;p36"/>
          <p:cNvSpPr txBox="1">
            <a:spLocks noGrp="1"/>
          </p:cNvSpPr>
          <p:nvPr>
            <p:ph type="title"/>
          </p:nvPr>
        </p:nvSpPr>
        <p:spPr>
          <a:xfrm>
            <a:off x="400050" y="128588"/>
            <a:ext cx="5829300" cy="6432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2700"/>
              <a:buFont typeface="Helvetica Neue"/>
              <a:buNone/>
            </a:pPr>
            <a:r>
              <a:rPr lang="en"/>
              <a:t>Trust Issues: User Perspective</a:t>
            </a:r>
            <a:endParaRPr/>
          </a:p>
        </p:txBody>
      </p:sp>
      <p:sp>
        <p:nvSpPr>
          <p:cNvPr id="217" name="Google Shape;217;p36"/>
          <p:cNvSpPr txBox="1">
            <a:spLocks noGrp="1"/>
          </p:cNvSpPr>
          <p:nvPr>
            <p:ph type="body" idx="1"/>
          </p:nvPr>
        </p:nvSpPr>
        <p:spPr>
          <a:xfrm>
            <a:off x="400050" y="900125"/>
            <a:ext cx="4722300" cy="2614800"/>
          </a:xfrm>
          <a:prstGeom prst="rect">
            <a:avLst/>
          </a:prstGeom>
          <a:noFill/>
          <a:ln>
            <a:noFill/>
          </a:ln>
        </p:spPr>
        <p:txBody>
          <a:bodyPr spcFirstLastPara="1" wrap="square" lIns="68575" tIns="34275" rIns="68575" bIns="34275" anchor="t" anchorCtr="0">
            <a:normAutofit lnSpcReduction="20000"/>
          </a:bodyPr>
          <a:lstStyle/>
          <a:p>
            <a:pPr marL="203200" lvl="0" indent="-88900" algn="l" rtl="0">
              <a:lnSpc>
                <a:spcPct val="90000"/>
              </a:lnSpc>
              <a:spcBef>
                <a:spcPts val="0"/>
              </a:spcBef>
              <a:spcAft>
                <a:spcPts val="0"/>
              </a:spcAft>
              <a:buClr>
                <a:schemeClr val="lt1"/>
              </a:buClr>
              <a:buSzPts val="1800"/>
              <a:buFont typeface="Arial"/>
              <a:buNone/>
            </a:pPr>
            <a:endParaRPr/>
          </a:p>
          <a:p>
            <a:pPr marL="203200" lvl="0" indent="-88900" algn="l" rtl="0">
              <a:lnSpc>
                <a:spcPct val="90000"/>
              </a:lnSpc>
              <a:spcBef>
                <a:spcPts val="800"/>
              </a:spcBef>
              <a:spcAft>
                <a:spcPts val="0"/>
              </a:spcAft>
              <a:buClr>
                <a:schemeClr val="lt1"/>
              </a:buClr>
              <a:buSzPts val="1800"/>
              <a:buFont typeface="Arial"/>
              <a:buNone/>
            </a:pPr>
            <a:endParaRPr/>
          </a:p>
          <a:p>
            <a:pPr marL="203200" lvl="0" indent="-203200" algn="l" rtl="0">
              <a:lnSpc>
                <a:spcPct val="90000"/>
              </a:lnSpc>
              <a:spcBef>
                <a:spcPts val="800"/>
              </a:spcBef>
              <a:spcAft>
                <a:spcPts val="0"/>
              </a:spcAft>
              <a:buClr>
                <a:schemeClr val="lt1"/>
              </a:buClr>
              <a:buSzPts val="1800"/>
              <a:buFont typeface="Arial"/>
              <a:buChar char="•"/>
            </a:pPr>
            <a:r>
              <a:rPr lang="en"/>
              <a:t>Users trust their applications</a:t>
            </a:r>
            <a:endParaRPr/>
          </a:p>
          <a:p>
            <a:pPr marL="203200" lvl="0" indent="-88900" algn="l" rtl="0">
              <a:lnSpc>
                <a:spcPct val="90000"/>
              </a:lnSpc>
              <a:spcBef>
                <a:spcPts val="800"/>
              </a:spcBef>
              <a:spcAft>
                <a:spcPts val="0"/>
              </a:spcAft>
              <a:buClr>
                <a:schemeClr val="lt1"/>
              </a:buClr>
              <a:buSzPts val="1800"/>
              <a:buFont typeface="Arial"/>
              <a:buNone/>
            </a:pPr>
            <a:endParaRPr/>
          </a:p>
          <a:p>
            <a:pPr marL="203200" lvl="0" indent="-203200" algn="l" rtl="0">
              <a:lnSpc>
                <a:spcPct val="90000"/>
              </a:lnSpc>
              <a:spcBef>
                <a:spcPts val="800"/>
              </a:spcBef>
              <a:spcAft>
                <a:spcPts val="0"/>
              </a:spcAft>
              <a:buClr>
                <a:schemeClr val="lt1"/>
              </a:buClr>
              <a:buSzPts val="1800"/>
              <a:buFont typeface="Arial"/>
              <a:buChar char="•"/>
            </a:pPr>
            <a:r>
              <a:rPr lang="en"/>
              <a:t>Users must implicitly trust </a:t>
            </a:r>
            <a:br>
              <a:rPr lang="en"/>
            </a:br>
            <a:r>
              <a:rPr lang="en"/>
              <a:t>cloud provider</a:t>
            </a:r>
            <a:endParaRPr/>
          </a:p>
          <a:p>
            <a:pPr marL="203200" lvl="0" indent="-88900" algn="l" rtl="0">
              <a:lnSpc>
                <a:spcPct val="90000"/>
              </a:lnSpc>
              <a:spcBef>
                <a:spcPts val="800"/>
              </a:spcBef>
              <a:spcAft>
                <a:spcPts val="0"/>
              </a:spcAft>
              <a:buClr>
                <a:schemeClr val="lt1"/>
              </a:buClr>
              <a:buSzPts val="1800"/>
              <a:buFont typeface="Arial"/>
              <a:buNone/>
            </a:pPr>
            <a:endParaRPr/>
          </a:p>
          <a:p>
            <a:pPr marL="203200" lvl="0" indent="-203200" algn="l" rtl="0">
              <a:lnSpc>
                <a:spcPct val="90000"/>
              </a:lnSpc>
              <a:spcBef>
                <a:spcPts val="800"/>
              </a:spcBef>
              <a:spcAft>
                <a:spcPts val="0"/>
              </a:spcAft>
              <a:buClr>
                <a:schemeClr val="lt1"/>
              </a:buClr>
              <a:buSzPts val="1800"/>
              <a:buFont typeface="Arial"/>
              <a:buChar char="•"/>
            </a:pPr>
            <a:r>
              <a:rPr lang="en"/>
              <a:t>Existing applications implicitly</a:t>
            </a:r>
            <a:br>
              <a:rPr lang="en"/>
            </a:br>
            <a:r>
              <a:rPr lang="en"/>
              <a:t>assume trusted operating system</a:t>
            </a:r>
            <a:endParaRPr/>
          </a:p>
        </p:txBody>
      </p:sp>
      <p:grpSp>
        <p:nvGrpSpPr>
          <p:cNvPr id="218" name="Google Shape;218;p36"/>
          <p:cNvGrpSpPr/>
          <p:nvPr/>
        </p:nvGrpSpPr>
        <p:grpSpPr>
          <a:xfrm>
            <a:off x="6903028" y="1680051"/>
            <a:ext cx="1716180" cy="2425949"/>
            <a:chOff x="1305362" y="1587950"/>
            <a:chExt cx="3254656" cy="4600700"/>
          </a:xfrm>
        </p:grpSpPr>
        <p:sp>
          <p:nvSpPr>
            <p:cNvPr id="219" name="Google Shape;219;p36"/>
            <p:cNvSpPr/>
            <p:nvPr/>
          </p:nvSpPr>
          <p:spPr>
            <a:xfrm>
              <a:off x="1305362" y="1587950"/>
              <a:ext cx="2198100" cy="5019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Redis</a:t>
              </a:r>
              <a:endParaRPr sz="1100"/>
            </a:p>
          </p:txBody>
        </p:sp>
        <p:sp>
          <p:nvSpPr>
            <p:cNvPr id="220" name="Google Shape;220;p36"/>
            <p:cNvSpPr/>
            <p:nvPr/>
          </p:nvSpPr>
          <p:spPr>
            <a:xfrm>
              <a:off x="1305362" y="2539444"/>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OS</a:t>
              </a:r>
              <a:endParaRPr sz="1100"/>
            </a:p>
          </p:txBody>
        </p:sp>
        <p:sp>
          <p:nvSpPr>
            <p:cNvPr id="221" name="Google Shape;221;p36"/>
            <p:cNvSpPr/>
            <p:nvPr/>
          </p:nvSpPr>
          <p:spPr>
            <a:xfrm>
              <a:off x="1305362" y="3168906"/>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VMM</a:t>
              </a:r>
              <a:endParaRPr sz="1100"/>
            </a:p>
          </p:txBody>
        </p:sp>
        <p:sp>
          <p:nvSpPr>
            <p:cNvPr id="222" name="Google Shape;222;p36"/>
            <p:cNvSpPr/>
            <p:nvPr/>
          </p:nvSpPr>
          <p:spPr>
            <a:xfrm>
              <a:off x="1305362" y="3798366"/>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Firmware</a:t>
              </a:r>
              <a:endParaRPr sz="1100"/>
            </a:p>
          </p:txBody>
        </p:sp>
        <p:sp>
          <p:nvSpPr>
            <p:cNvPr id="223" name="Google Shape;223;p36"/>
            <p:cNvSpPr/>
            <p:nvPr/>
          </p:nvSpPr>
          <p:spPr>
            <a:xfrm>
              <a:off x="1305362" y="4427827"/>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Cloud platform</a:t>
              </a:r>
              <a:endParaRPr sz="1100"/>
            </a:p>
          </p:txBody>
        </p:sp>
        <p:sp>
          <p:nvSpPr>
            <p:cNvPr id="224" name="Google Shape;224;p36"/>
            <p:cNvSpPr/>
            <p:nvPr/>
          </p:nvSpPr>
          <p:spPr>
            <a:xfrm>
              <a:off x="1305362" y="5057288"/>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Staff</a:t>
              </a:r>
              <a:endParaRPr sz="1100"/>
            </a:p>
          </p:txBody>
        </p:sp>
        <p:sp>
          <p:nvSpPr>
            <p:cNvPr id="225" name="Google Shape;225;p36"/>
            <p:cNvSpPr/>
            <p:nvPr/>
          </p:nvSpPr>
          <p:spPr>
            <a:xfrm>
              <a:off x="1305362" y="5686750"/>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a:t>
              </a:r>
              <a:endParaRPr sz="1100"/>
            </a:p>
          </p:txBody>
        </p:sp>
        <p:cxnSp>
          <p:nvCxnSpPr>
            <p:cNvPr id="226" name="Google Shape;226;p36"/>
            <p:cNvCxnSpPr/>
            <p:nvPr/>
          </p:nvCxnSpPr>
          <p:spPr>
            <a:xfrm rot="10800000">
              <a:off x="3840803" y="2583979"/>
              <a:ext cx="0" cy="3593400"/>
            </a:xfrm>
            <a:prstGeom prst="straightConnector1">
              <a:avLst/>
            </a:prstGeom>
            <a:noFill/>
            <a:ln w="101600" cap="flat" cmpd="sng">
              <a:solidFill>
                <a:srgbClr val="DCDEE0"/>
              </a:solidFill>
              <a:prstDash val="solid"/>
              <a:miter lim="400000"/>
              <a:headEnd type="triangle" w="med" len="med"/>
              <a:tailEnd type="triangle" w="med" len="med"/>
            </a:ln>
          </p:spPr>
        </p:cxnSp>
        <p:sp>
          <p:nvSpPr>
            <p:cNvPr id="227" name="Google Shape;227;p36"/>
            <p:cNvSpPr/>
            <p:nvPr/>
          </p:nvSpPr>
          <p:spPr>
            <a:xfrm rot="-5400000">
              <a:off x="3516768" y="4190437"/>
              <a:ext cx="1614600" cy="471900"/>
            </a:xfrm>
            <a:prstGeom prst="rect">
              <a:avLst/>
            </a:prstGeom>
            <a:solidFill>
              <a:srgbClr val="DCDEE0"/>
            </a:solidFill>
            <a:ln>
              <a:noFill/>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untrusted</a:t>
              </a:r>
              <a:endParaRPr sz="1100"/>
            </a:p>
          </p:txBody>
        </p:sp>
      </p:grpSp>
      <p:pic>
        <p:nvPicPr>
          <p:cNvPr id="228" name="Google Shape;228;p36"/>
          <p:cNvPicPr preferRelativeResize="0"/>
          <p:nvPr/>
        </p:nvPicPr>
        <p:blipFill rotWithShape="1">
          <a:blip r:embed="rId4">
            <a:alphaModFix/>
          </a:blip>
          <a:srcRect/>
          <a:stretch/>
        </p:blipFill>
        <p:spPr>
          <a:xfrm>
            <a:off x="7813378" y="1710044"/>
            <a:ext cx="200918" cy="200918"/>
          </a:xfrm>
          <a:prstGeom prst="rect">
            <a:avLst/>
          </a:prstGeom>
          <a:noFill/>
          <a:ln>
            <a:noFill/>
          </a:ln>
        </p:spPr>
      </p:pic>
      <p:sp>
        <p:nvSpPr>
          <p:cNvPr id="229" name="Google Shape;229;p36"/>
          <p:cNvSpPr txBox="1">
            <a:spLocks noGrp="1"/>
          </p:cNvSpPr>
          <p:nvPr>
            <p:ph type="sldNum" idx="4294967295"/>
          </p:nvPr>
        </p:nvSpPr>
        <p:spPr>
          <a:xfrm>
            <a:off x="7064232" y="4964307"/>
            <a:ext cx="2057400" cy="178200"/>
          </a:xfrm>
          <a:prstGeom prst="rect">
            <a:avLst/>
          </a:prstGeom>
          <a:noFill/>
          <a:ln>
            <a:noFill/>
          </a:ln>
        </p:spPr>
        <p:txBody>
          <a:bodyPr spcFirstLastPara="1" wrap="square" lIns="68575" tIns="34275" rIns="68575" bIns="34275" anchor="t" anchorCtr="0">
            <a:normAutofit fontScale="85000" lnSpcReduction="20000"/>
          </a:bodyPr>
          <a:lstStyle/>
          <a:p>
            <a:pPr marL="0" lvl="0" indent="0" algn="r" rtl="0">
              <a:spcBef>
                <a:spcPts val="0"/>
              </a:spcBef>
              <a:spcAft>
                <a:spcPts val="0"/>
              </a:spcAft>
              <a:buNone/>
            </a:pPr>
            <a:fld id="{00000000-1234-1234-1234-123412341234}" type="slidenum">
              <a:rPr lang="en">
                <a:solidFill>
                  <a:srgbClr val="7F7F7F"/>
                </a:solidFill>
              </a:rPr>
              <a:t>23</a:t>
            </a:fld>
            <a:endParaRPr>
              <a:solidFill>
                <a:srgbClr val="7F7F7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37"/>
          <p:cNvPicPr preferRelativeResize="0"/>
          <p:nvPr/>
        </p:nvPicPr>
        <p:blipFill rotWithShape="1">
          <a:blip r:embed="rId3">
            <a:alphaModFix/>
          </a:blip>
          <a:srcRect/>
          <a:stretch/>
        </p:blipFill>
        <p:spPr>
          <a:xfrm>
            <a:off x="1295953" y="1100768"/>
            <a:ext cx="2491085" cy="3315107"/>
          </a:xfrm>
          <a:prstGeom prst="rect">
            <a:avLst/>
          </a:prstGeom>
          <a:noFill/>
          <a:ln>
            <a:noFill/>
          </a:ln>
        </p:spPr>
      </p:pic>
      <p:sp>
        <p:nvSpPr>
          <p:cNvPr id="235" name="Google Shape;235;p37"/>
          <p:cNvSpPr txBox="1">
            <a:spLocks noGrp="1"/>
          </p:cNvSpPr>
          <p:nvPr>
            <p:ph type="title"/>
          </p:nvPr>
        </p:nvSpPr>
        <p:spPr>
          <a:xfrm>
            <a:off x="400050" y="128600"/>
            <a:ext cx="7665600" cy="643200"/>
          </a:xfrm>
          <a:prstGeom prst="rect">
            <a:avLst/>
          </a:prstGeom>
          <a:noFill/>
          <a:ln>
            <a:noFill/>
          </a:ln>
        </p:spPr>
        <p:txBody>
          <a:bodyPr spcFirstLastPara="1" wrap="square" lIns="68575" tIns="34275" rIns="68575" bIns="34275" anchor="ctr" anchorCtr="0">
            <a:normAutofit/>
          </a:bodyPr>
          <a:lstStyle/>
          <a:p>
            <a:pPr marL="571500" lvl="0" indent="0" algn="l" rtl="0">
              <a:lnSpc>
                <a:spcPct val="90000"/>
              </a:lnSpc>
              <a:spcBef>
                <a:spcPts val="0"/>
              </a:spcBef>
              <a:spcAft>
                <a:spcPts val="0"/>
              </a:spcAft>
              <a:buClr>
                <a:schemeClr val="dk1"/>
              </a:buClr>
              <a:buSzPts val="2700"/>
              <a:buFont typeface="Helvetica Neue"/>
              <a:buNone/>
            </a:pPr>
            <a:r>
              <a:rPr lang="en"/>
              <a:t>Trusted Execution Support with Intel SGX</a:t>
            </a:r>
            <a:endParaRPr/>
          </a:p>
        </p:txBody>
      </p:sp>
      <p:sp>
        <p:nvSpPr>
          <p:cNvPr id="236" name="Google Shape;236;p37"/>
          <p:cNvSpPr txBox="1">
            <a:spLocks noGrp="1"/>
          </p:cNvSpPr>
          <p:nvPr>
            <p:ph type="body" idx="1"/>
          </p:nvPr>
        </p:nvSpPr>
        <p:spPr>
          <a:xfrm>
            <a:off x="4382774" y="787175"/>
            <a:ext cx="4630800" cy="3942300"/>
          </a:xfrm>
          <a:prstGeom prst="rect">
            <a:avLst/>
          </a:prstGeom>
          <a:noFill/>
          <a:ln>
            <a:noFill/>
          </a:ln>
        </p:spPr>
        <p:txBody>
          <a:bodyPr spcFirstLastPara="1" wrap="square" lIns="68575" tIns="34275" rIns="68575" bIns="34275" anchor="t" anchorCtr="0">
            <a:normAutofit/>
          </a:bodyPr>
          <a:lstStyle/>
          <a:p>
            <a:pPr marL="203200" lvl="0" indent="-88900" algn="l" rtl="0">
              <a:lnSpc>
                <a:spcPct val="90000"/>
              </a:lnSpc>
              <a:spcBef>
                <a:spcPts val="0"/>
              </a:spcBef>
              <a:spcAft>
                <a:spcPts val="0"/>
              </a:spcAft>
              <a:buClr>
                <a:schemeClr val="lt1"/>
              </a:buClr>
              <a:buSzPts val="1800"/>
              <a:buFont typeface="Arial"/>
              <a:buNone/>
            </a:pPr>
            <a:endParaRPr/>
          </a:p>
          <a:p>
            <a:pPr marL="203200" lvl="0" indent="-203200" algn="l" rtl="0">
              <a:lnSpc>
                <a:spcPct val="90000"/>
              </a:lnSpc>
              <a:spcBef>
                <a:spcPts val="800"/>
              </a:spcBef>
              <a:spcAft>
                <a:spcPts val="0"/>
              </a:spcAft>
              <a:buClr>
                <a:schemeClr val="lt1"/>
              </a:buClr>
              <a:buSzPts val="1800"/>
              <a:buFont typeface="Arial"/>
              <a:buChar char="•"/>
            </a:pPr>
            <a:r>
              <a:rPr lang="en"/>
              <a:t>Users create HW-enforced trusted environment (enclave)</a:t>
            </a:r>
            <a:endParaRPr/>
          </a:p>
          <a:p>
            <a:pPr marL="203200" lvl="0" indent="-203200" algn="l" rtl="0">
              <a:lnSpc>
                <a:spcPct val="90000"/>
              </a:lnSpc>
              <a:spcBef>
                <a:spcPts val="800"/>
              </a:spcBef>
              <a:spcAft>
                <a:spcPts val="0"/>
              </a:spcAft>
              <a:buClr>
                <a:schemeClr val="lt1"/>
              </a:buClr>
              <a:buSzPts val="1800"/>
              <a:buFont typeface="Arial"/>
              <a:buChar char="•"/>
            </a:pPr>
            <a:endParaRPr/>
          </a:p>
          <a:p>
            <a:pPr marL="203200" lvl="0" indent="-203200" algn="l" rtl="0">
              <a:lnSpc>
                <a:spcPct val="90000"/>
              </a:lnSpc>
              <a:spcBef>
                <a:spcPts val="800"/>
              </a:spcBef>
              <a:spcAft>
                <a:spcPts val="0"/>
              </a:spcAft>
              <a:buClr>
                <a:schemeClr val="lt1"/>
              </a:buClr>
              <a:buSzPts val="1800"/>
              <a:buFont typeface="Arial"/>
              <a:buChar char="•"/>
            </a:pPr>
            <a:r>
              <a:rPr lang="en"/>
              <a:t>Protects against strong attacker model</a:t>
            </a:r>
            <a:endParaRPr/>
          </a:p>
          <a:p>
            <a:pPr marL="0" lvl="0" indent="0" algn="l" rtl="0">
              <a:lnSpc>
                <a:spcPct val="90000"/>
              </a:lnSpc>
              <a:spcBef>
                <a:spcPts val="800"/>
              </a:spcBef>
              <a:spcAft>
                <a:spcPts val="0"/>
              </a:spcAft>
              <a:buNone/>
            </a:pPr>
            <a:endParaRPr/>
          </a:p>
          <a:p>
            <a:pPr marL="203200" lvl="0" indent="-203200" algn="l" rtl="0">
              <a:lnSpc>
                <a:spcPct val="90000"/>
              </a:lnSpc>
              <a:spcBef>
                <a:spcPts val="800"/>
              </a:spcBef>
              <a:spcAft>
                <a:spcPts val="0"/>
              </a:spcAft>
              <a:buClr>
                <a:schemeClr val="lt1"/>
              </a:buClr>
              <a:buSzPts val="1800"/>
              <a:buFont typeface="Arial"/>
              <a:buChar char="•"/>
            </a:pPr>
            <a:r>
              <a:rPr lang="en"/>
              <a:t>Available on</a:t>
            </a:r>
            <a:br>
              <a:rPr lang="en"/>
            </a:br>
            <a:r>
              <a:rPr lang="en"/>
              <a:t>commodity CPUs</a:t>
            </a:r>
            <a:br>
              <a:rPr lang="en"/>
            </a:br>
            <a:endParaRPr/>
          </a:p>
        </p:txBody>
      </p:sp>
      <p:grpSp>
        <p:nvGrpSpPr>
          <p:cNvPr id="237" name="Google Shape;237;p37"/>
          <p:cNvGrpSpPr/>
          <p:nvPr/>
        </p:nvGrpSpPr>
        <p:grpSpPr>
          <a:xfrm>
            <a:off x="1847992" y="2205179"/>
            <a:ext cx="1763066" cy="1924226"/>
            <a:chOff x="1305362" y="2539444"/>
            <a:chExt cx="3343574" cy="3649206"/>
          </a:xfrm>
        </p:grpSpPr>
        <p:sp>
          <p:nvSpPr>
            <p:cNvPr id="238" name="Google Shape;238;p37"/>
            <p:cNvSpPr/>
            <p:nvPr/>
          </p:nvSpPr>
          <p:spPr>
            <a:xfrm>
              <a:off x="1305362" y="2539444"/>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OS</a:t>
              </a:r>
              <a:endParaRPr sz="1100"/>
            </a:p>
          </p:txBody>
        </p:sp>
        <p:sp>
          <p:nvSpPr>
            <p:cNvPr id="239" name="Google Shape;239;p37"/>
            <p:cNvSpPr/>
            <p:nvPr/>
          </p:nvSpPr>
          <p:spPr>
            <a:xfrm>
              <a:off x="1305362" y="3168906"/>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VMM</a:t>
              </a:r>
              <a:endParaRPr sz="1100"/>
            </a:p>
          </p:txBody>
        </p:sp>
        <p:sp>
          <p:nvSpPr>
            <p:cNvPr id="240" name="Google Shape;240;p37"/>
            <p:cNvSpPr/>
            <p:nvPr/>
          </p:nvSpPr>
          <p:spPr>
            <a:xfrm>
              <a:off x="1305362" y="3798366"/>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Firmware</a:t>
              </a:r>
              <a:endParaRPr sz="1100"/>
            </a:p>
          </p:txBody>
        </p:sp>
        <p:sp>
          <p:nvSpPr>
            <p:cNvPr id="241" name="Google Shape;241;p37"/>
            <p:cNvSpPr/>
            <p:nvPr/>
          </p:nvSpPr>
          <p:spPr>
            <a:xfrm>
              <a:off x="1305362" y="4427827"/>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Cloud platform</a:t>
              </a:r>
              <a:endParaRPr sz="1100"/>
            </a:p>
          </p:txBody>
        </p:sp>
        <p:sp>
          <p:nvSpPr>
            <p:cNvPr id="242" name="Google Shape;242;p37"/>
            <p:cNvSpPr/>
            <p:nvPr/>
          </p:nvSpPr>
          <p:spPr>
            <a:xfrm>
              <a:off x="1305362" y="5057288"/>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Staff</a:t>
              </a:r>
              <a:endParaRPr sz="1100"/>
            </a:p>
          </p:txBody>
        </p:sp>
        <p:sp>
          <p:nvSpPr>
            <p:cNvPr id="243" name="Google Shape;243;p37"/>
            <p:cNvSpPr/>
            <p:nvPr/>
          </p:nvSpPr>
          <p:spPr>
            <a:xfrm>
              <a:off x="1305362" y="5686750"/>
              <a:ext cx="2198100" cy="501900"/>
            </a:xfrm>
            <a:prstGeom prst="rect">
              <a:avLst/>
            </a:prstGeom>
            <a:solidFill>
              <a:srgbClr val="DCDEE0"/>
            </a:solidFill>
            <a:ln w="25400" cap="flat" cmpd="sng">
              <a:solidFill>
                <a:srgbClr val="85888D"/>
              </a:solidFill>
              <a:prstDash val="solid"/>
              <a:miter lim="400000"/>
              <a:headEnd type="none" w="sm" len="sm"/>
              <a:tailEnd type="none" w="sm" len="sm"/>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a:t>
              </a:r>
              <a:endParaRPr sz="1100"/>
            </a:p>
          </p:txBody>
        </p:sp>
        <p:cxnSp>
          <p:nvCxnSpPr>
            <p:cNvPr id="244" name="Google Shape;244;p37"/>
            <p:cNvCxnSpPr/>
            <p:nvPr/>
          </p:nvCxnSpPr>
          <p:spPr>
            <a:xfrm rot="10800000">
              <a:off x="3840803" y="2552179"/>
              <a:ext cx="0" cy="3625200"/>
            </a:xfrm>
            <a:prstGeom prst="straightConnector1">
              <a:avLst/>
            </a:prstGeom>
            <a:noFill/>
            <a:ln w="101600" cap="flat" cmpd="sng">
              <a:solidFill>
                <a:srgbClr val="DCDEE0"/>
              </a:solidFill>
              <a:prstDash val="solid"/>
              <a:miter lim="400000"/>
              <a:headEnd type="triangle" w="med" len="med"/>
              <a:tailEnd type="triangle" w="med" len="med"/>
            </a:ln>
          </p:spPr>
        </p:cxnSp>
        <p:sp>
          <p:nvSpPr>
            <p:cNvPr id="245" name="Google Shape;245;p37"/>
            <p:cNvSpPr/>
            <p:nvPr/>
          </p:nvSpPr>
          <p:spPr>
            <a:xfrm rot="-5400000">
              <a:off x="3621736" y="4038549"/>
              <a:ext cx="1582500" cy="471900"/>
            </a:xfrm>
            <a:prstGeom prst="rect">
              <a:avLst/>
            </a:prstGeom>
            <a:solidFill>
              <a:srgbClr val="DCDEE0"/>
            </a:solidFill>
            <a:ln>
              <a:noFill/>
            </a:ln>
          </p:spPr>
          <p:txBody>
            <a:bodyPr spcFirstLastPara="1" wrap="square" lIns="26775" tIns="26775" rIns="26775" bIns="26775" anchor="ctr"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untrusted</a:t>
              </a:r>
              <a:endParaRPr sz="1100"/>
            </a:p>
          </p:txBody>
        </p:sp>
      </p:grpSp>
      <p:sp>
        <p:nvSpPr>
          <p:cNvPr id="246" name="Google Shape;246;p37"/>
          <p:cNvSpPr/>
          <p:nvPr/>
        </p:nvSpPr>
        <p:spPr>
          <a:xfrm>
            <a:off x="1862585" y="1506800"/>
            <a:ext cx="1159200" cy="515400"/>
          </a:xfrm>
          <a:prstGeom prst="rect">
            <a:avLst/>
          </a:prstGeom>
          <a:solidFill>
            <a:srgbClr val="FF8000"/>
          </a:solidFill>
          <a:ln w="25400" cap="flat" cmpd="sng">
            <a:solidFill>
              <a:srgbClr val="85888D"/>
            </a:solidFill>
            <a:prstDash val="solid"/>
            <a:miter lim="400000"/>
            <a:headEnd type="none" w="sm" len="sm"/>
            <a:tailEnd type="none" w="sm" len="sm"/>
          </a:ln>
        </p:spPr>
        <p:txBody>
          <a:bodyPr spcFirstLastPara="1" wrap="square" lIns="26775" tIns="26775" rIns="26775" bIns="26775" anchor="t" anchorCtr="0">
            <a:noAutofit/>
          </a:bodyPr>
          <a:lstStyle/>
          <a:p>
            <a:pPr marL="0" marR="0" lvl="0" indent="0" algn="l" rtl="0">
              <a:spcBef>
                <a:spcPts val="0"/>
              </a:spcBef>
              <a:spcAft>
                <a:spcPts val="0"/>
              </a:spcAft>
              <a:buNone/>
            </a:pPr>
            <a:r>
              <a:rPr lang="en" sz="1300">
                <a:solidFill>
                  <a:srgbClr val="000000"/>
                </a:solidFill>
                <a:latin typeface="Helvetica Neue"/>
                <a:ea typeface="Helvetica Neue"/>
                <a:cs typeface="Helvetica Neue"/>
                <a:sym typeface="Helvetica Neue"/>
              </a:rPr>
              <a:t>Enclave</a:t>
            </a:r>
            <a:endParaRPr sz="1100"/>
          </a:p>
        </p:txBody>
      </p:sp>
      <p:grpSp>
        <p:nvGrpSpPr>
          <p:cNvPr id="247" name="Google Shape;247;p37"/>
          <p:cNvGrpSpPr/>
          <p:nvPr/>
        </p:nvGrpSpPr>
        <p:grpSpPr>
          <a:xfrm>
            <a:off x="1874093" y="1735172"/>
            <a:ext cx="268114" cy="268114"/>
            <a:chOff x="0" y="0"/>
            <a:chExt cx="508466" cy="508466"/>
          </a:xfrm>
        </p:grpSpPr>
        <p:pic>
          <p:nvPicPr>
            <p:cNvPr id="248" name="Google Shape;248;p37"/>
            <p:cNvPicPr preferRelativeResize="0"/>
            <p:nvPr/>
          </p:nvPicPr>
          <p:blipFill rotWithShape="1">
            <a:blip r:embed="rId4">
              <a:alphaModFix/>
            </a:blip>
            <a:srcRect/>
            <a:stretch/>
          </p:blipFill>
          <p:spPr>
            <a:xfrm>
              <a:off x="0" y="0"/>
              <a:ext cx="508466" cy="508466"/>
            </a:xfrm>
            <a:prstGeom prst="rect">
              <a:avLst/>
            </a:prstGeom>
            <a:noFill/>
            <a:ln>
              <a:noFill/>
            </a:ln>
          </p:spPr>
        </p:pic>
        <p:pic>
          <p:nvPicPr>
            <p:cNvPr id="249" name="Google Shape;249;p37"/>
            <p:cNvPicPr preferRelativeResize="0"/>
            <p:nvPr/>
          </p:nvPicPr>
          <p:blipFill rotWithShape="1">
            <a:blip r:embed="rId5">
              <a:alphaModFix/>
            </a:blip>
            <a:srcRect/>
            <a:stretch/>
          </p:blipFill>
          <p:spPr>
            <a:xfrm>
              <a:off x="79688" y="79688"/>
              <a:ext cx="349021" cy="349021"/>
            </a:xfrm>
            <a:prstGeom prst="rect">
              <a:avLst/>
            </a:prstGeom>
            <a:noFill/>
            <a:ln>
              <a:noFill/>
            </a:ln>
          </p:spPr>
        </p:pic>
      </p:grpSp>
      <p:grpSp>
        <p:nvGrpSpPr>
          <p:cNvPr id="250" name="Google Shape;250;p37"/>
          <p:cNvGrpSpPr/>
          <p:nvPr/>
        </p:nvGrpSpPr>
        <p:grpSpPr>
          <a:xfrm>
            <a:off x="2161223" y="1735172"/>
            <a:ext cx="268114" cy="268114"/>
            <a:chOff x="0" y="0"/>
            <a:chExt cx="508466" cy="508466"/>
          </a:xfrm>
        </p:grpSpPr>
        <p:pic>
          <p:nvPicPr>
            <p:cNvPr id="251" name="Google Shape;251;p37"/>
            <p:cNvPicPr preferRelativeResize="0"/>
            <p:nvPr/>
          </p:nvPicPr>
          <p:blipFill rotWithShape="1">
            <a:blip r:embed="rId4">
              <a:alphaModFix/>
            </a:blip>
            <a:srcRect/>
            <a:stretch/>
          </p:blipFill>
          <p:spPr>
            <a:xfrm>
              <a:off x="0" y="0"/>
              <a:ext cx="508466" cy="508466"/>
            </a:xfrm>
            <a:prstGeom prst="rect">
              <a:avLst/>
            </a:prstGeom>
            <a:noFill/>
            <a:ln>
              <a:noFill/>
            </a:ln>
          </p:spPr>
        </p:pic>
        <p:grpSp>
          <p:nvGrpSpPr>
            <p:cNvPr id="252" name="Google Shape;252;p37"/>
            <p:cNvGrpSpPr/>
            <p:nvPr/>
          </p:nvGrpSpPr>
          <p:grpSpPr>
            <a:xfrm>
              <a:off x="72404" y="82748"/>
              <a:ext cx="402304" cy="342900"/>
              <a:chOff x="0" y="-12700"/>
              <a:chExt cx="402304" cy="342900"/>
            </a:xfrm>
          </p:grpSpPr>
          <p:sp>
            <p:nvSpPr>
              <p:cNvPr id="253" name="Google Shape;253;p37"/>
              <p:cNvSpPr/>
              <p:nvPr/>
            </p:nvSpPr>
            <p:spPr>
              <a:xfrm>
                <a:off x="17001" y="-12700"/>
                <a:ext cx="342900" cy="342900"/>
              </a:xfrm>
              <a:prstGeom prst="rect">
                <a:avLst/>
              </a:prstGeom>
              <a:solidFill>
                <a:srgbClr val="FFFFFF"/>
              </a:solidFill>
              <a:ln>
                <a:noFill/>
              </a:ln>
            </p:spPr>
            <p:txBody>
              <a:bodyPr spcFirstLastPara="1" wrap="square" lIns="26775" tIns="26775" rIns="26775" bIns="26775" anchor="ctr" anchorCtr="0">
                <a:noAutofit/>
              </a:bodyPr>
              <a:lstStyle/>
              <a:p>
                <a:pPr marL="0" marR="0" lvl="0" indent="0" algn="l" rtl="0">
                  <a:spcBef>
                    <a:spcPts val="0"/>
                  </a:spcBef>
                  <a:spcAft>
                    <a:spcPts val="0"/>
                  </a:spcAft>
                  <a:buNone/>
                </a:pPr>
                <a:endParaRPr sz="1300">
                  <a:solidFill>
                    <a:srgbClr val="000000"/>
                  </a:solidFill>
                  <a:latin typeface="Helvetica Neue"/>
                  <a:ea typeface="Helvetica Neue"/>
                  <a:cs typeface="Helvetica Neue"/>
                  <a:sym typeface="Helvetica Neue"/>
                </a:endParaRPr>
              </a:p>
            </p:txBody>
          </p:sp>
          <p:pic>
            <p:nvPicPr>
              <p:cNvPr id="254" name="Google Shape;254;p37"/>
              <p:cNvPicPr preferRelativeResize="0"/>
              <p:nvPr/>
            </p:nvPicPr>
            <p:blipFill rotWithShape="1">
              <a:blip r:embed="rId6">
                <a:alphaModFix/>
              </a:blip>
              <a:srcRect/>
              <a:stretch/>
            </p:blipFill>
            <p:spPr>
              <a:xfrm>
                <a:off x="0" y="111480"/>
                <a:ext cx="402304" cy="106492"/>
              </a:xfrm>
              <a:prstGeom prst="rect">
                <a:avLst/>
              </a:prstGeom>
              <a:noFill/>
              <a:ln>
                <a:noFill/>
              </a:ln>
            </p:spPr>
          </p:pic>
        </p:grpSp>
      </p:grpSp>
      <p:grpSp>
        <p:nvGrpSpPr>
          <p:cNvPr id="255" name="Google Shape;255;p37"/>
          <p:cNvGrpSpPr/>
          <p:nvPr/>
        </p:nvGrpSpPr>
        <p:grpSpPr>
          <a:xfrm>
            <a:off x="2448353" y="1735172"/>
            <a:ext cx="268114" cy="268114"/>
            <a:chOff x="0" y="0"/>
            <a:chExt cx="508466" cy="508466"/>
          </a:xfrm>
        </p:grpSpPr>
        <p:pic>
          <p:nvPicPr>
            <p:cNvPr id="256" name="Google Shape;256;p37"/>
            <p:cNvPicPr preferRelativeResize="0"/>
            <p:nvPr/>
          </p:nvPicPr>
          <p:blipFill rotWithShape="1">
            <a:blip r:embed="rId4">
              <a:alphaModFix/>
            </a:blip>
            <a:srcRect/>
            <a:stretch/>
          </p:blipFill>
          <p:spPr>
            <a:xfrm>
              <a:off x="0" y="0"/>
              <a:ext cx="508466" cy="508466"/>
            </a:xfrm>
            <a:prstGeom prst="rect">
              <a:avLst/>
            </a:prstGeom>
            <a:noFill/>
            <a:ln>
              <a:noFill/>
            </a:ln>
          </p:spPr>
        </p:pic>
        <p:grpSp>
          <p:nvGrpSpPr>
            <p:cNvPr id="257" name="Google Shape;257;p37"/>
            <p:cNvGrpSpPr/>
            <p:nvPr/>
          </p:nvGrpSpPr>
          <p:grpSpPr>
            <a:xfrm>
              <a:off x="86669" y="79723"/>
              <a:ext cx="360528" cy="349020"/>
              <a:chOff x="0" y="0"/>
              <a:chExt cx="360528" cy="349020"/>
            </a:xfrm>
          </p:grpSpPr>
          <p:sp>
            <p:nvSpPr>
              <p:cNvPr id="258" name="Google Shape;258;p37"/>
              <p:cNvSpPr/>
              <p:nvPr/>
            </p:nvSpPr>
            <p:spPr>
              <a:xfrm>
                <a:off x="0" y="3011"/>
                <a:ext cx="342900" cy="342900"/>
              </a:xfrm>
              <a:prstGeom prst="rect">
                <a:avLst/>
              </a:prstGeom>
              <a:solidFill>
                <a:srgbClr val="FFFFFF"/>
              </a:solidFill>
              <a:ln>
                <a:noFill/>
              </a:ln>
            </p:spPr>
            <p:txBody>
              <a:bodyPr spcFirstLastPara="1" wrap="square" lIns="26775" tIns="26775" rIns="26775" bIns="26775" anchor="ctr" anchorCtr="0">
                <a:noAutofit/>
              </a:bodyPr>
              <a:lstStyle/>
              <a:p>
                <a:pPr marL="0" marR="0" lvl="0" indent="0" algn="l" rtl="0">
                  <a:spcBef>
                    <a:spcPts val="0"/>
                  </a:spcBef>
                  <a:spcAft>
                    <a:spcPts val="0"/>
                  </a:spcAft>
                  <a:buNone/>
                </a:pPr>
                <a:endParaRPr sz="1300">
                  <a:solidFill>
                    <a:srgbClr val="000000"/>
                  </a:solidFill>
                  <a:latin typeface="Helvetica Neue"/>
                  <a:ea typeface="Helvetica Neue"/>
                  <a:cs typeface="Helvetica Neue"/>
                  <a:sym typeface="Helvetica Neue"/>
                </a:endParaRPr>
              </a:p>
            </p:txBody>
          </p:sp>
          <p:pic>
            <p:nvPicPr>
              <p:cNvPr id="259" name="Google Shape;259;p37"/>
              <p:cNvPicPr preferRelativeResize="0"/>
              <p:nvPr/>
            </p:nvPicPr>
            <p:blipFill rotWithShape="1">
              <a:blip r:embed="rId7">
                <a:alphaModFix/>
              </a:blip>
              <a:srcRect/>
              <a:stretch/>
            </p:blipFill>
            <p:spPr>
              <a:xfrm>
                <a:off x="11507" y="0"/>
                <a:ext cx="349021" cy="349020"/>
              </a:xfrm>
              <a:prstGeom prst="rect">
                <a:avLst/>
              </a:prstGeom>
              <a:noFill/>
              <a:ln>
                <a:noFill/>
              </a:ln>
            </p:spPr>
          </p:pic>
        </p:grpSp>
      </p:grpSp>
      <p:grpSp>
        <p:nvGrpSpPr>
          <p:cNvPr id="260" name="Google Shape;260;p37"/>
          <p:cNvGrpSpPr/>
          <p:nvPr/>
        </p:nvGrpSpPr>
        <p:grpSpPr>
          <a:xfrm>
            <a:off x="2728786" y="1735172"/>
            <a:ext cx="268114" cy="268114"/>
            <a:chOff x="0" y="0"/>
            <a:chExt cx="508466" cy="508466"/>
          </a:xfrm>
        </p:grpSpPr>
        <p:pic>
          <p:nvPicPr>
            <p:cNvPr id="261" name="Google Shape;261;p37"/>
            <p:cNvPicPr preferRelativeResize="0"/>
            <p:nvPr/>
          </p:nvPicPr>
          <p:blipFill rotWithShape="1">
            <a:blip r:embed="rId4">
              <a:alphaModFix/>
            </a:blip>
            <a:srcRect/>
            <a:stretch/>
          </p:blipFill>
          <p:spPr>
            <a:xfrm>
              <a:off x="0" y="0"/>
              <a:ext cx="508466" cy="508466"/>
            </a:xfrm>
            <a:prstGeom prst="rect">
              <a:avLst/>
            </a:prstGeom>
            <a:noFill/>
            <a:ln>
              <a:noFill/>
            </a:ln>
          </p:spPr>
        </p:pic>
        <p:pic>
          <p:nvPicPr>
            <p:cNvPr id="262" name="Google Shape;262;p37"/>
            <p:cNvPicPr preferRelativeResize="0"/>
            <p:nvPr/>
          </p:nvPicPr>
          <p:blipFill rotWithShape="1">
            <a:blip r:embed="rId8">
              <a:alphaModFix/>
            </a:blip>
            <a:srcRect/>
            <a:stretch/>
          </p:blipFill>
          <p:spPr>
            <a:xfrm>
              <a:off x="79688" y="79723"/>
              <a:ext cx="349021" cy="349020"/>
            </a:xfrm>
            <a:prstGeom prst="rect">
              <a:avLst/>
            </a:prstGeom>
            <a:noFill/>
            <a:ln>
              <a:noFill/>
            </a:ln>
          </p:spPr>
        </p:pic>
      </p:grpSp>
      <p:pic>
        <p:nvPicPr>
          <p:cNvPr id="263" name="Google Shape;263;p37"/>
          <p:cNvPicPr preferRelativeResize="0"/>
          <p:nvPr/>
        </p:nvPicPr>
        <p:blipFill rotWithShape="1">
          <a:blip r:embed="rId9">
            <a:alphaModFix/>
          </a:blip>
          <a:srcRect/>
          <a:stretch/>
        </p:blipFill>
        <p:spPr>
          <a:xfrm>
            <a:off x="7173215" y="2669572"/>
            <a:ext cx="1603778" cy="902125"/>
          </a:xfrm>
          <a:prstGeom prst="rect">
            <a:avLst/>
          </a:prstGeom>
          <a:noFill/>
          <a:ln>
            <a:noFill/>
          </a:ln>
        </p:spPr>
      </p:pic>
      <p:sp>
        <p:nvSpPr>
          <p:cNvPr id="264" name="Google Shape;264;p37"/>
          <p:cNvSpPr txBox="1">
            <a:spLocks noGrp="1"/>
          </p:cNvSpPr>
          <p:nvPr>
            <p:ph type="sldNum" idx="4294967295"/>
          </p:nvPr>
        </p:nvSpPr>
        <p:spPr>
          <a:xfrm>
            <a:off x="7064232" y="4964307"/>
            <a:ext cx="2057400" cy="178200"/>
          </a:xfrm>
          <a:prstGeom prst="rect">
            <a:avLst/>
          </a:prstGeom>
          <a:noFill/>
          <a:ln>
            <a:noFill/>
          </a:ln>
        </p:spPr>
        <p:txBody>
          <a:bodyPr spcFirstLastPara="1" wrap="square" lIns="68575" tIns="34275" rIns="68575" bIns="34275" anchor="t" anchorCtr="0">
            <a:normAutofit fontScale="85000" lnSpcReduction="20000"/>
          </a:bodyPr>
          <a:lstStyle/>
          <a:p>
            <a:pPr marL="0" lvl="0" indent="0" algn="r" rtl="0">
              <a:spcBef>
                <a:spcPts val="0"/>
              </a:spcBef>
              <a:spcAft>
                <a:spcPts val="0"/>
              </a:spcAft>
              <a:buNone/>
            </a:pPr>
            <a:fld id="{00000000-1234-1234-1234-123412341234}" type="slidenum">
              <a:rPr lang="en">
                <a:solidFill>
                  <a:srgbClr val="7F7F7F"/>
                </a:solidFill>
              </a:rPr>
              <a:t>24</a:t>
            </a:fld>
            <a:endParaRPr>
              <a:solidFill>
                <a:srgbClr val="7F7F7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8"/>
          <p:cNvSpPr txBox="1">
            <a:spLocks noGrp="1"/>
          </p:cNvSpPr>
          <p:nvPr>
            <p:ph type="title"/>
          </p:nvPr>
        </p:nvSpPr>
        <p:spPr>
          <a:xfrm>
            <a:off x="400050" y="128588"/>
            <a:ext cx="5829300" cy="643200"/>
          </a:xfrm>
          <a:prstGeom prst="rect">
            <a:avLst/>
          </a:prstGeom>
          <a:noFill/>
          <a:ln>
            <a:noFill/>
          </a:ln>
        </p:spPr>
        <p:txBody>
          <a:bodyPr spcFirstLastPara="1" wrap="square" lIns="68575" tIns="34275" rIns="68575" bIns="34275" anchor="ctr" anchorCtr="0">
            <a:normAutofit fontScale="90000"/>
          </a:bodyPr>
          <a:lstStyle/>
          <a:p>
            <a:pPr marL="0" lvl="0" indent="0" algn="l" rtl="0">
              <a:lnSpc>
                <a:spcPct val="90000"/>
              </a:lnSpc>
              <a:spcBef>
                <a:spcPts val="0"/>
              </a:spcBef>
              <a:spcAft>
                <a:spcPts val="0"/>
              </a:spcAft>
              <a:buClr>
                <a:schemeClr val="dk1"/>
              </a:buClr>
              <a:buSzPct val="96428"/>
              <a:buFont typeface="Helvetica Neue"/>
              <a:buNone/>
            </a:pPr>
            <a:r>
              <a:rPr lang="en"/>
              <a:t>Trusted Execution Environments</a:t>
            </a:r>
            <a:endParaRPr b="1"/>
          </a:p>
        </p:txBody>
      </p:sp>
      <p:sp>
        <p:nvSpPr>
          <p:cNvPr id="271" name="Google Shape;271;p38"/>
          <p:cNvSpPr txBox="1">
            <a:spLocks noGrp="1"/>
          </p:cNvSpPr>
          <p:nvPr>
            <p:ph type="body" idx="1"/>
          </p:nvPr>
        </p:nvSpPr>
        <p:spPr>
          <a:xfrm>
            <a:off x="209025" y="913763"/>
            <a:ext cx="5829300" cy="2614800"/>
          </a:xfrm>
          <a:prstGeom prst="rect">
            <a:avLst/>
          </a:prstGeom>
          <a:noFill/>
          <a:ln>
            <a:noFill/>
          </a:ln>
        </p:spPr>
        <p:txBody>
          <a:bodyPr spcFirstLastPara="1" wrap="square" lIns="68575" tIns="34275" rIns="68575" bIns="34275" anchor="t" anchorCtr="0">
            <a:normAutofit/>
          </a:bodyPr>
          <a:lstStyle/>
          <a:p>
            <a:pPr marL="203200" lvl="0" indent="-203200" algn="l" rtl="0">
              <a:lnSpc>
                <a:spcPct val="90000"/>
              </a:lnSpc>
              <a:spcBef>
                <a:spcPts val="0"/>
              </a:spcBef>
              <a:spcAft>
                <a:spcPts val="0"/>
              </a:spcAft>
              <a:buClr>
                <a:schemeClr val="lt1"/>
              </a:buClr>
              <a:buSzPts val="1800"/>
              <a:buFont typeface="Arial"/>
              <a:buChar char="•"/>
            </a:pPr>
            <a:r>
              <a:rPr lang="en"/>
              <a:t>Trusted execution environment (TEE)</a:t>
            </a:r>
            <a:br>
              <a:rPr lang="en"/>
            </a:br>
            <a:r>
              <a:rPr lang="en"/>
              <a:t>in process</a:t>
            </a:r>
            <a:endParaRPr/>
          </a:p>
          <a:p>
            <a:pPr marL="520700" lvl="1" indent="-171450" algn="l" rtl="0">
              <a:lnSpc>
                <a:spcPct val="90000"/>
              </a:lnSpc>
              <a:spcBef>
                <a:spcPts val="400"/>
              </a:spcBef>
              <a:spcAft>
                <a:spcPts val="0"/>
              </a:spcAft>
              <a:buClr>
                <a:schemeClr val="dk1"/>
              </a:buClr>
              <a:buSzPts val="1500"/>
              <a:buChar char="○"/>
            </a:pPr>
            <a:r>
              <a:rPr lang="en"/>
              <a:t>Own code &amp; data</a:t>
            </a:r>
            <a:endParaRPr/>
          </a:p>
          <a:p>
            <a:pPr marL="520700" lvl="1" indent="-171450" algn="l" rtl="0">
              <a:lnSpc>
                <a:spcPct val="90000"/>
              </a:lnSpc>
              <a:spcBef>
                <a:spcPts val="400"/>
              </a:spcBef>
              <a:spcAft>
                <a:spcPts val="0"/>
              </a:spcAft>
              <a:buClr>
                <a:schemeClr val="dk1"/>
              </a:buClr>
              <a:buSzPts val="1500"/>
              <a:buChar char="○"/>
            </a:pPr>
            <a:r>
              <a:rPr lang="en"/>
              <a:t>Controlled entry points</a:t>
            </a:r>
            <a:endParaRPr/>
          </a:p>
          <a:p>
            <a:pPr marL="520700" lvl="1" indent="-171450" algn="l" rtl="0">
              <a:lnSpc>
                <a:spcPct val="90000"/>
              </a:lnSpc>
              <a:spcBef>
                <a:spcPts val="400"/>
              </a:spcBef>
              <a:spcAft>
                <a:spcPts val="0"/>
              </a:spcAft>
              <a:buClr>
                <a:schemeClr val="dk1"/>
              </a:buClr>
              <a:buSzPts val="1500"/>
              <a:buChar char="○"/>
            </a:pPr>
            <a:r>
              <a:rPr lang="en"/>
              <a:t>Provides </a:t>
            </a:r>
            <a:r>
              <a:rPr lang="en">
                <a:solidFill>
                  <a:srgbClr val="C00000"/>
                </a:solidFill>
              </a:rPr>
              <a:t>confidentiality &amp; integrity</a:t>
            </a:r>
            <a:endParaRPr/>
          </a:p>
          <a:p>
            <a:pPr marL="520700" lvl="1" indent="-171450" algn="l" rtl="0">
              <a:lnSpc>
                <a:spcPct val="90000"/>
              </a:lnSpc>
              <a:spcBef>
                <a:spcPts val="400"/>
              </a:spcBef>
              <a:spcAft>
                <a:spcPts val="0"/>
              </a:spcAft>
              <a:buClr>
                <a:schemeClr val="dk1"/>
              </a:buClr>
              <a:buSzPts val="1500"/>
              <a:buChar char="○"/>
            </a:pPr>
            <a:r>
              <a:rPr lang="en"/>
              <a:t>Supports multiple threads</a:t>
            </a:r>
            <a:endParaRPr/>
          </a:p>
          <a:p>
            <a:pPr marL="520700" lvl="1" indent="-171450" algn="l" rtl="0">
              <a:lnSpc>
                <a:spcPct val="90000"/>
              </a:lnSpc>
              <a:spcBef>
                <a:spcPts val="400"/>
              </a:spcBef>
              <a:spcAft>
                <a:spcPts val="0"/>
              </a:spcAft>
              <a:buClr>
                <a:schemeClr val="dk1"/>
              </a:buClr>
              <a:buSzPts val="1500"/>
              <a:buChar char="○"/>
            </a:pPr>
            <a:r>
              <a:rPr lang="en"/>
              <a:t>Full access to application memory</a:t>
            </a:r>
            <a:endParaRPr/>
          </a:p>
        </p:txBody>
      </p:sp>
      <p:sp>
        <p:nvSpPr>
          <p:cNvPr id="272" name="Google Shape;272;p38"/>
          <p:cNvSpPr/>
          <p:nvPr/>
        </p:nvSpPr>
        <p:spPr>
          <a:xfrm>
            <a:off x="5772150" y="1022063"/>
            <a:ext cx="1143000" cy="3314700"/>
          </a:xfrm>
          <a:prstGeom prst="rect">
            <a:avLst/>
          </a:prstGeom>
          <a:solidFill>
            <a:srgbClr val="CFE2F3"/>
          </a:solid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a:solidFill>
                  <a:srgbClr val="FFFFFF"/>
                </a:solidFill>
                <a:latin typeface="Avenir"/>
                <a:ea typeface="Avenir"/>
                <a:cs typeface="Avenir"/>
                <a:sym typeface="Avenir"/>
              </a:rPr>
              <a:t>User process</a:t>
            </a:r>
            <a:endParaRPr sz="1100"/>
          </a:p>
        </p:txBody>
      </p:sp>
      <p:sp>
        <p:nvSpPr>
          <p:cNvPr id="273" name="Google Shape;273;p38"/>
          <p:cNvSpPr/>
          <p:nvPr/>
        </p:nvSpPr>
        <p:spPr>
          <a:xfrm>
            <a:off x="5857847" y="2993423"/>
            <a:ext cx="971700" cy="5925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Application</a:t>
            </a:r>
            <a:br>
              <a:rPr lang="en" sz="1200" b="1">
                <a:solidFill>
                  <a:srgbClr val="000000"/>
                </a:solidFill>
                <a:latin typeface="Avenir"/>
                <a:ea typeface="Avenir"/>
                <a:cs typeface="Avenir"/>
                <a:sym typeface="Avenir"/>
              </a:rPr>
            </a:br>
            <a:r>
              <a:rPr lang="en" sz="1200" b="1">
                <a:solidFill>
                  <a:srgbClr val="000000"/>
                </a:solidFill>
                <a:latin typeface="Avenir"/>
                <a:ea typeface="Avenir"/>
                <a:cs typeface="Avenir"/>
                <a:sym typeface="Avenir"/>
              </a:rPr>
              <a:t>code</a:t>
            </a:r>
            <a:endParaRPr sz="1100"/>
          </a:p>
        </p:txBody>
      </p:sp>
      <p:sp>
        <p:nvSpPr>
          <p:cNvPr id="274" name="Google Shape;274;p38"/>
          <p:cNvSpPr/>
          <p:nvPr/>
        </p:nvSpPr>
        <p:spPr>
          <a:xfrm>
            <a:off x="5857847" y="3650963"/>
            <a:ext cx="971700" cy="5925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Application</a:t>
            </a:r>
            <a:br>
              <a:rPr lang="en" sz="1200" b="1">
                <a:solidFill>
                  <a:srgbClr val="000000"/>
                </a:solidFill>
                <a:latin typeface="Avenir"/>
                <a:ea typeface="Avenir"/>
                <a:cs typeface="Avenir"/>
                <a:sym typeface="Avenir"/>
              </a:rPr>
            </a:br>
            <a:r>
              <a:rPr lang="en" sz="1200" b="1">
                <a:solidFill>
                  <a:srgbClr val="000000"/>
                </a:solidFill>
                <a:latin typeface="Avenir"/>
                <a:ea typeface="Avenir"/>
                <a:cs typeface="Avenir"/>
                <a:sym typeface="Avenir"/>
              </a:rPr>
              <a:t>data</a:t>
            </a:r>
            <a:endParaRPr sz="1100"/>
          </a:p>
        </p:txBody>
      </p:sp>
      <p:sp>
        <p:nvSpPr>
          <p:cNvPr id="275" name="Google Shape;275;p38"/>
          <p:cNvSpPr/>
          <p:nvPr/>
        </p:nvSpPr>
        <p:spPr>
          <a:xfrm>
            <a:off x="5857847" y="2335883"/>
            <a:ext cx="971700" cy="592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Enclave</a:t>
            </a:r>
            <a:endParaRPr sz="1100"/>
          </a:p>
        </p:txBody>
      </p:sp>
      <p:sp>
        <p:nvSpPr>
          <p:cNvPr id="276" name="Google Shape;276;p38"/>
          <p:cNvSpPr/>
          <p:nvPr/>
        </p:nvSpPr>
        <p:spPr>
          <a:xfrm>
            <a:off x="5857847" y="1286942"/>
            <a:ext cx="971700" cy="592500"/>
          </a:xfrm>
          <a:prstGeom prst="rect">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OS</a:t>
            </a:r>
            <a:endParaRPr sz="1100"/>
          </a:p>
        </p:txBody>
      </p:sp>
      <p:sp>
        <p:nvSpPr>
          <p:cNvPr id="277" name="Google Shape;277;p38"/>
          <p:cNvSpPr/>
          <p:nvPr/>
        </p:nvSpPr>
        <p:spPr>
          <a:xfrm>
            <a:off x="7372349" y="1420013"/>
            <a:ext cx="1143000" cy="2230800"/>
          </a:xfrm>
          <a:prstGeom prst="rect">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0" tIns="34275" rIns="0" bIns="34275" anchor="t" anchorCtr="0">
            <a:noAutofit/>
          </a:bodyPr>
          <a:lstStyle/>
          <a:p>
            <a:pPr marL="0" marR="0" lvl="0" indent="0" algn="ctr" rtl="0">
              <a:spcBef>
                <a:spcPts val="0"/>
              </a:spcBef>
              <a:spcAft>
                <a:spcPts val="0"/>
              </a:spcAft>
              <a:buNone/>
            </a:pPr>
            <a:r>
              <a:rPr lang="en" sz="1200" b="1">
                <a:solidFill>
                  <a:srgbClr val="FFFFFF"/>
                </a:solidFill>
                <a:latin typeface="Avenir"/>
                <a:ea typeface="Avenir"/>
                <a:cs typeface="Avenir"/>
                <a:sym typeface="Avenir"/>
              </a:rPr>
              <a:t>Enclave</a:t>
            </a:r>
            <a:endParaRPr sz="1200" b="1">
              <a:solidFill>
                <a:srgbClr val="FFFFFF"/>
              </a:solidFill>
              <a:latin typeface="Avenir"/>
              <a:ea typeface="Avenir"/>
              <a:cs typeface="Avenir"/>
              <a:sym typeface="Avenir"/>
            </a:endParaRPr>
          </a:p>
        </p:txBody>
      </p:sp>
      <p:sp>
        <p:nvSpPr>
          <p:cNvPr id="278" name="Google Shape;278;p38"/>
          <p:cNvSpPr/>
          <p:nvPr/>
        </p:nvSpPr>
        <p:spPr>
          <a:xfrm>
            <a:off x="7458046" y="1684890"/>
            <a:ext cx="971700" cy="592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Enclave</a:t>
            </a:r>
            <a:br>
              <a:rPr lang="en" sz="1200" b="1">
                <a:solidFill>
                  <a:srgbClr val="000000"/>
                </a:solidFill>
                <a:latin typeface="Avenir"/>
                <a:ea typeface="Avenir"/>
                <a:cs typeface="Avenir"/>
                <a:sym typeface="Avenir"/>
              </a:rPr>
            </a:br>
            <a:r>
              <a:rPr lang="en" sz="1200" b="1">
                <a:solidFill>
                  <a:srgbClr val="000000"/>
                </a:solidFill>
                <a:latin typeface="Avenir"/>
                <a:ea typeface="Avenir"/>
                <a:cs typeface="Avenir"/>
                <a:sym typeface="Avenir"/>
              </a:rPr>
              <a:t>code</a:t>
            </a:r>
            <a:endParaRPr sz="1100"/>
          </a:p>
        </p:txBody>
      </p:sp>
      <p:sp>
        <p:nvSpPr>
          <p:cNvPr id="279" name="Google Shape;279;p38"/>
          <p:cNvSpPr/>
          <p:nvPr/>
        </p:nvSpPr>
        <p:spPr>
          <a:xfrm>
            <a:off x="7458046" y="2342430"/>
            <a:ext cx="971700" cy="592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Enclave</a:t>
            </a:r>
            <a:br>
              <a:rPr lang="en" sz="1200" b="1">
                <a:solidFill>
                  <a:srgbClr val="000000"/>
                </a:solidFill>
                <a:latin typeface="Avenir"/>
                <a:ea typeface="Avenir"/>
                <a:cs typeface="Avenir"/>
                <a:sym typeface="Avenir"/>
              </a:rPr>
            </a:br>
            <a:r>
              <a:rPr lang="en" sz="1200" b="1">
                <a:solidFill>
                  <a:srgbClr val="000000"/>
                </a:solidFill>
                <a:latin typeface="Avenir"/>
                <a:ea typeface="Avenir"/>
                <a:cs typeface="Avenir"/>
                <a:sym typeface="Avenir"/>
              </a:rPr>
              <a:t>data</a:t>
            </a:r>
            <a:endParaRPr sz="1100"/>
          </a:p>
        </p:txBody>
      </p:sp>
      <p:sp>
        <p:nvSpPr>
          <p:cNvPr id="280" name="Google Shape;280;p38"/>
          <p:cNvSpPr/>
          <p:nvPr/>
        </p:nvSpPr>
        <p:spPr>
          <a:xfrm>
            <a:off x="7458046" y="3071565"/>
            <a:ext cx="971700" cy="220500"/>
          </a:xfrm>
          <a:prstGeom prst="rect">
            <a:avLst/>
          </a:prstGeom>
          <a:noFill/>
          <a:ln>
            <a:noFill/>
          </a:ln>
        </p:spPr>
        <p:txBody>
          <a:bodyPr spcFirstLastPara="1" wrap="square" lIns="0" tIns="34275" rIns="0" bIns="34275" anchor="ctr" anchorCtr="0">
            <a:noAutofit/>
          </a:bodyPr>
          <a:lstStyle/>
          <a:p>
            <a:pPr marL="0" marR="0" lvl="0" indent="0" algn="l" rtl="0">
              <a:spcBef>
                <a:spcPts val="0"/>
              </a:spcBef>
              <a:spcAft>
                <a:spcPts val="0"/>
              </a:spcAft>
              <a:buNone/>
            </a:pPr>
            <a:r>
              <a:rPr lang="en" sz="1200">
                <a:solidFill>
                  <a:srgbClr val="FFFFFF"/>
                </a:solidFill>
                <a:latin typeface="Avenir"/>
                <a:ea typeface="Avenir"/>
                <a:cs typeface="Avenir"/>
                <a:sym typeface="Avenir"/>
              </a:rPr>
              <a:t>Threads</a:t>
            </a:r>
            <a:endParaRPr sz="1100"/>
          </a:p>
        </p:txBody>
      </p:sp>
      <p:sp>
        <p:nvSpPr>
          <p:cNvPr id="281" name="Google Shape;281;p38"/>
          <p:cNvSpPr/>
          <p:nvPr/>
        </p:nvSpPr>
        <p:spPr>
          <a:xfrm>
            <a:off x="7458047" y="3308063"/>
            <a:ext cx="1428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endParaRPr sz="1200" b="1">
              <a:solidFill>
                <a:srgbClr val="000000"/>
              </a:solidFill>
              <a:latin typeface="Avenir"/>
              <a:ea typeface="Avenir"/>
              <a:cs typeface="Avenir"/>
              <a:sym typeface="Avenir"/>
            </a:endParaRPr>
          </a:p>
        </p:txBody>
      </p:sp>
      <p:sp>
        <p:nvSpPr>
          <p:cNvPr id="282" name="Google Shape;282;p38"/>
          <p:cNvSpPr/>
          <p:nvPr/>
        </p:nvSpPr>
        <p:spPr>
          <a:xfrm>
            <a:off x="7600950" y="3308063"/>
            <a:ext cx="1428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endParaRPr sz="1200" b="1">
              <a:solidFill>
                <a:srgbClr val="000000"/>
              </a:solidFill>
              <a:latin typeface="Avenir"/>
              <a:ea typeface="Avenir"/>
              <a:cs typeface="Avenir"/>
              <a:sym typeface="Avenir"/>
            </a:endParaRPr>
          </a:p>
        </p:txBody>
      </p:sp>
      <p:sp>
        <p:nvSpPr>
          <p:cNvPr id="283" name="Google Shape;283;p38"/>
          <p:cNvSpPr/>
          <p:nvPr/>
        </p:nvSpPr>
        <p:spPr>
          <a:xfrm>
            <a:off x="7743856" y="3308063"/>
            <a:ext cx="1428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endParaRPr sz="1200" b="1">
              <a:solidFill>
                <a:srgbClr val="000000"/>
              </a:solidFill>
              <a:latin typeface="Avenir"/>
              <a:ea typeface="Avenir"/>
              <a:cs typeface="Avenir"/>
              <a:sym typeface="Avenir"/>
            </a:endParaRPr>
          </a:p>
        </p:txBody>
      </p:sp>
      <p:sp>
        <p:nvSpPr>
          <p:cNvPr id="284" name="Google Shape;284;p38"/>
          <p:cNvSpPr/>
          <p:nvPr/>
        </p:nvSpPr>
        <p:spPr>
          <a:xfrm>
            <a:off x="7883553" y="3308063"/>
            <a:ext cx="1428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endParaRPr sz="1200" b="1">
              <a:solidFill>
                <a:srgbClr val="000000"/>
              </a:solidFill>
              <a:latin typeface="Avenir"/>
              <a:ea typeface="Avenir"/>
              <a:cs typeface="Avenir"/>
              <a:sym typeface="Avenir"/>
            </a:endParaRPr>
          </a:p>
        </p:txBody>
      </p:sp>
      <p:sp>
        <p:nvSpPr>
          <p:cNvPr id="285" name="Google Shape;285;p38"/>
          <p:cNvSpPr/>
          <p:nvPr/>
        </p:nvSpPr>
        <p:spPr>
          <a:xfrm>
            <a:off x="8286749" y="3308063"/>
            <a:ext cx="1428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endParaRPr sz="1200" b="1">
              <a:solidFill>
                <a:srgbClr val="000000"/>
              </a:solidFill>
              <a:latin typeface="Avenir"/>
              <a:ea typeface="Avenir"/>
              <a:cs typeface="Avenir"/>
              <a:sym typeface="Avenir"/>
            </a:endParaRPr>
          </a:p>
        </p:txBody>
      </p:sp>
      <p:sp>
        <p:nvSpPr>
          <p:cNvPr id="286" name="Google Shape;286;p38"/>
          <p:cNvSpPr/>
          <p:nvPr/>
        </p:nvSpPr>
        <p:spPr>
          <a:xfrm>
            <a:off x="8026457" y="3308063"/>
            <a:ext cx="260400" cy="220500"/>
          </a:xfrm>
          <a:prstGeom prst="rect">
            <a:avLst/>
          </a:prstGeom>
          <a:solidFill>
            <a:schemeClr val="accent5"/>
          </a:solidFill>
          <a:ln w="12700" cap="flat" cmpd="sng">
            <a:solidFill>
              <a:srgbClr val="31538F"/>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spcBef>
                <a:spcPts val="0"/>
              </a:spcBef>
              <a:spcAft>
                <a:spcPts val="0"/>
              </a:spcAft>
              <a:buNone/>
            </a:pPr>
            <a:r>
              <a:rPr lang="en" sz="1200" b="1">
                <a:solidFill>
                  <a:srgbClr val="000000"/>
                </a:solidFill>
                <a:latin typeface="Avenir"/>
                <a:ea typeface="Avenir"/>
                <a:cs typeface="Avenir"/>
                <a:sym typeface="Avenir"/>
              </a:rPr>
              <a:t>…</a:t>
            </a:r>
            <a:endParaRPr sz="1200" b="1">
              <a:solidFill>
                <a:srgbClr val="000000"/>
              </a:solidFill>
              <a:latin typeface="Avenir"/>
              <a:ea typeface="Avenir"/>
              <a:cs typeface="Avenir"/>
              <a:sym typeface="Avenir"/>
            </a:endParaRPr>
          </a:p>
        </p:txBody>
      </p:sp>
      <p:cxnSp>
        <p:nvCxnSpPr>
          <p:cNvPr id="287" name="Google Shape;287;p38"/>
          <p:cNvCxnSpPr>
            <a:stCxn id="285" idx="0"/>
            <a:endCxn id="279" idx="2"/>
          </p:cNvCxnSpPr>
          <p:nvPr/>
        </p:nvCxnSpPr>
        <p:spPr>
          <a:xfrm rot="5400000" flipH="1">
            <a:off x="7964399" y="2914313"/>
            <a:ext cx="373200" cy="414300"/>
          </a:xfrm>
          <a:prstGeom prst="curvedConnector3">
            <a:avLst>
              <a:gd name="adj1" fmla="val 50000"/>
            </a:avLst>
          </a:prstGeom>
          <a:noFill/>
          <a:ln w="19050" cap="flat" cmpd="sng">
            <a:solidFill>
              <a:srgbClr val="FFC000"/>
            </a:solidFill>
            <a:prstDash val="solid"/>
            <a:miter lim="800000"/>
            <a:headEnd type="none" w="sm" len="sm"/>
            <a:tailEnd type="triangle" w="med" len="med"/>
          </a:ln>
        </p:spPr>
      </p:cxnSp>
      <p:cxnSp>
        <p:nvCxnSpPr>
          <p:cNvPr id="288" name="Google Shape;288;p38"/>
          <p:cNvCxnSpPr>
            <a:endCxn id="274" idx="3"/>
          </p:cNvCxnSpPr>
          <p:nvPr/>
        </p:nvCxnSpPr>
        <p:spPr>
          <a:xfrm flipH="1">
            <a:off x="6829547" y="3418313"/>
            <a:ext cx="614400" cy="528900"/>
          </a:xfrm>
          <a:prstGeom prst="curvedConnector3">
            <a:avLst>
              <a:gd name="adj1" fmla="val 50000"/>
            </a:avLst>
          </a:prstGeom>
          <a:noFill/>
          <a:ln w="19050" cap="flat" cmpd="sng">
            <a:solidFill>
              <a:srgbClr val="FFC000"/>
            </a:solidFill>
            <a:prstDash val="solid"/>
            <a:miter lim="800000"/>
            <a:headEnd type="none" w="sm" len="sm"/>
            <a:tailEnd type="triangle" w="med" len="med"/>
          </a:ln>
        </p:spPr>
      </p:cxnSp>
      <p:sp>
        <p:nvSpPr>
          <p:cNvPr id="289" name="Google Shape;289;p38"/>
          <p:cNvSpPr txBox="1">
            <a:spLocks noGrp="1"/>
          </p:cNvSpPr>
          <p:nvPr>
            <p:ph type="sldNum" idx="4294967295"/>
          </p:nvPr>
        </p:nvSpPr>
        <p:spPr>
          <a:xfrm>
            <a:off x="7064232" y="4964307"/>
            <a:ext cx="2057400" cy="178200"/>
          </a:xfrm>
          <a:prstGeom prst="rect">
            <a:avLst/>
          </a:prstGeom>
          <a:noFill/>
          <a:ln>
            <a:noFill/>
          </a:ln>
        </p:spPr>
        <p:txBody>
          <a:bodyPr spcFirstLastPara="1" wrap="square" lIns="68575" tIns="34275" rIns="68575" bIns="34275" anchor="t" anchorCtr="0">
            <a:normAutofit fontScale="85000" lnSpcReduction="20000"/>
          </a:bodyPr>
          <a:lstStyle/>
          <a:p>
            <a:pPr marL="0" lvl="0" indent="0" algn="r" rtl="0">
              <a:spcBef>
                <a:spcPts val="0"/>
              </a:spcBef>
              <a:spcAft>
                <a:spcPts val="0"/>
              </a:spcAft>
              <a:buNone/>
            </a:pPr>
            <a:fld id="{00000000-1234-1234-1234-123412341234}" type="slidenum">
              <a:rPr lang="en">
                <a:solidFill>
                  <a:srgbClr val="7F7F7F"/>
                </a:solidFill>
              </a:rPr>
              <a:t>25</a:t>
            </a:fld>
            <a:endParaRPr>
              <a:solidFill>
                <a:srgbClr val="7F7F7F"/>
              </a:solidFill>
            </a:endParaRPr>
          </a:p>
        </p:txBody>
      </p:sp>
      <p:sp>
        <p:nvSpPr>
          <p:cNvPr id="290" name="Google Shape;290;p38"/>
          <p:cNvSpPr txBox="1"/>
          <p:nvPr/>
        </p:nvSpPr>
        <p:spPr>
          <a:xfrm>
            <a:off x="409850" y="3418425"/>
            <a:ext cx="4533600" cy="1201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2700"/>
              </a:spcBef>
              <a:spcAft>
                <a:spcPts val="0"/>
              </a:spcAft>
              <a:buNone/>
            </a:pPr>
            <a:r>
              <a:rPr lang="en" sz="1800">
                <a:solidFill>
                  <a:schemeClr val="dk2"/>
                </a:solidFill>
              </a:rPr>
              <a:t>Protects confidentiality and integrity of code &amp; data in untrusted environments</a:t>
            </a:r>
            <a:endParaRPr sz="1800">
              <a:solidFill>
                <a:schemeClr val="dk2"/>
              </a:solidFill>
            </a:endParaRPr>
          </a:p>
          <a:p>
            <a:pPr marL="520700" lvl="1" indent="-171450" algn="l" rtl="0">
              <a:lnSpc>
                <a:spcPct val="90000"/>
              </a:lnSpc>
              <a:spcBef>
                <a:spcPts val="400"/>
              </a:spcBef>
              <a:spcAft>
                <a:spcPts val="0"/>
              </a:spcAft>
              <a:buClr>
                <a:schemeClr val="dk1"/>
              </a:buClr>
              <a:buSzPts val="1500"/>
              <a:buChar char="○"/>
            </a:pPr>
            <a:r>
              <a:rPr lang="en">
                <a:solidFill>
                  <a:schemeClr val="dk2"/>
                </a:solidFill>
              </a:rPr>
              <a:t>Platform owner considered malicious</a:t>
            </a:r>
            <a:endParaRPr>
              <a:solidFill>
                <a:schemeClr val="dk2"/>
              </a:solidFill>
            </a:endParaRPr>
          </a:p>
          <a:p>
            <a:pPr marL="520700" lvl="1" indent="-171450" algn="l" rtl="0">
              <a:lnSpc>
                <a:spcPct val="90000"/>
              </a:lnSpc>
              <a:spcBef>
                <a:spcPts val="400"/>
              </a:spcBef>
              <a:spcAft>
                <a:spcPts val="0"/>
              </a:spcAft>
              <a:buClr>
                <a:schemeClr val="dk1"/>
              </a:buClr>
              <a:buSzPts val="1500"/>
              <a:buChar char="○"/>
            </a:pPr>
            <a:r>
              <a:rPr lang="en">
                <a:solidFill>
                  <a:schemeClr val="dk2"/>
                </a:solidFill>
              </a:rPr>
              <a:t>Only CPU chip and isolated region trusted</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title"/>
          </p:nvPr>
        </p:nvSpPr>
        <p:spPr>
          <a:xfrm>
            <a:off x="400050" y="128588"/>
            <a:ext cx="5829300" cy="643200"/>
          </a:xfrm>
          <a:prstGeom prst="rect">
            <a:avLst/>
          </a:prstGeom>
          <a:noFill/>
          <a:ln>
            <a:noFill/>
          </a:ln>
        </p:spPr>
        <p:txBody>
          <a:bodyPr spcFirstLastPara="1" wrap="square" lIns="68575" tIns="34275" rIns="68575" bIns="34275" anchor="ctr" anchorCtr="0">
            <a:normAutofit/>
          </a:bodyPr>
          <a:lstStyle/>
          <a:p>
            <a:pPr marL="571500" lvl="0" indent="0" algn="l" rtl="0">
              <a:lnSpc>
                <a:spcPct val="90000"/>
              </a:lnSpc>
              <a:spcBef>
                <a:spcPts val="0"/>
              </a:spcBef>
              <a:spcAft>
                <a:spcPts val="0"/>
              </a:spcAft>
              <a:buClr>
                <a:schemeClr val="dk1"/>
              </a:buClr>
              <a:buSzPts val="2700"/>
              <a:buFont typeface="Helvetica Neue"/>
              <a:buNone/>
            </a:pPr>
            <a:r>
              <a:rPr lang="en"/>
              <a:t>SGX SDK Code Sample</a:t>
            </a:r>
            <a:endParaRPr/>
          </a:p>
        </p:txBody>
      </p:sp>
      <p:sp>
        <p:nvSpPr>
          <p:cNvPr id="296" name="Google Shape;296;p39"/>
          <p:cNvSpPr/>
          <p:nvPr/>
        </p:nvSpPr>
        <p:spPr>
          <a:xfrm>
            <a:off x="1439466" y="857250"/>
            <a:ext cx="6218700" cy="3029100"/>
          </a:xfrm>
          <a:prstGeom prst="rect">
            <a:avLst/>
          </a:prstGeom>
          <a:solidFill>
            <a:srgbClr val="FBE4D4"/>
          </a:solidFill>
          <a:ln w="12700" cap="flat" cmpd="sng">
            <a:solidFill>
              <a:srgbClr val="AC5B23"/>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rtl="0">
              <a:spcBef>
                <a:spcPts val="0"/>
              </a:spcBef>
              <a:spcAft>
                <a:spcPts val="0"/>
              </a:spcAft>
              <a:buNone/>
            </a:pPr>
            <a:r>
              <a:rPr lang="en" sz="1200" b="1" u="sng">
                <a:solidFill>
                  <a:srgbClr val="000000"/>
                </a:solidFill>
                <a:latin typeface="Arial"/>
                <a:ea typeface="Arial"/>
                <a:cs typeface="Arial"/>
                <a:sym typeface="Arial"/>
              </a:rPr>
              <a:t>SGX application: untrusted code</a:t>
            </a:r>
            <a:endParaRPr sz="1100"/>
          </a:p>
          <a:p>
            <a:pPr marL="0" marR="0" lvl="0" indent="0" algn="l" rtl="0">
              <a:spcBef>
                <a:spcPts val="0"/>
              </a:spcBef>
              <a:spcAft>
                <a:spcPts val="0"/>
              </a:spcAft>
              <a:buNone/>
            </a:pPr>
            <a:endParaRPr sz="1400" b="1">
              <a:solidFill>
                <a:srgbClr val="000000"/>
              </a:solidFill>
              <a:latin typeface="Arial"/>
              <a:ea typeface="Arial"/>
              <a:cs typeface="Arial"/>
              <a:sym typeface="Arial"/>
            </a:endParaRPr>
          </a:p>
          <a:p>
            <a:pPr marL="0" marR="0" lvl="0" indent="0" algn="l" rtl="0">
              <a:spcBef>
                <a:spcPts val="0"/>
              </a:spcBef>
              <a:spcAft>
                <a:spcPts val="0"/>
              </a:spcAft>
              <a:buNone/>
            </a:pPr>
            <a:r>
              <a:rPr lang="en" sz="900" b="1">
                <a:solidFill>
                  <a:srgbClr val="000000"/>
                </a:solidFill>
                <a:latin typeface="Arial"/>
                <a:ea typeface="Arial"/>
                <a:cs typeface="Arial"/>
                <a:sym typeface="Arial"/>
              </a:rPr>
              <a:t>char request_buf[BUFFER_SIZE];</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char response_buf[BUFFER_SIZE];</a:t>
            </a:r>
            <a:endParaRPr sz="1100"/>
          </a:p>
          <a:p>
            <a:pPr marL="0" marR="0" lvl="0" indent="0" algn="l" rtl="0">
              <a:spcBef>
                <a:spcPts val="0"/>
              </a:spcBef>
              <a:spcAft>
                <a:spcPts val="0"/>
              </a:spcAft>
              <a:buNone/>
            </a:pPr>
            <a:endParaRPr sz="900" b="1">
              <a:solidFill>
                <a:srgbClr val="000000"/>
              </a:solidFill>
              <a:latin typeface="Arial"/>
              <a:ea typeface="Arial"/>
              <a:cs typeface="Arial"/>
              <a:sym typeface="Arial"/>
            </a:endParaRPr>
          </a:p>
          <a:p>
            <a:pPr marL="0" marR="0" lvl="0" indent="0" algn="l" rtl="0">
              <a:spcBef>
                <a:spcPts val="0"/>
              </a:spcBef>
              <a:spcAft>
                <a:spcPts val="0"/>
              </a:spcAft>
              <a:buNone/>
            </a:pPr>
            <a:r>
              <a:rPr lang="en" sz="900" b="1">
                <a:solidFill>
                  <a:srgbClr val="000000"/>
                </a:solidFill>
                <a:latin typeface="Arial"/>
                <a:ea typeface="Arial"/>
                <a:cs typeface="Arial"/>
                <a:sym typeface="Arial"/>
              </a:rPr>
              <a:t>int main()</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while(1)</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receive(request_buf);</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ret = </a:t>
            </a:r>
            <a:r>
              <a:rPr lang="en" sz="900" b="1" u="sng">
                <a:solidFill>
                  <a:srgbClr val="000000"/>
                </a:solidFill>
                <a:latin typeface="Arial"/>
                <a:ea typeface="Arial"/>
                <a:cs typeface="Arial"/>
                <a:sym typeface="Arial"/>
              </a:rPr>
              <a:t>EENTER</a:t>
            </a:r>
            <a:r>
              <a:rPr lang="en" sz="900" b="1">
                <a:solidFill>
                  <a:srgbClr val="000000"/>
                </a:solidFill>
                <a:latin typeface="Arial"/>
                <a:ea typeface="Arial"/>
                <a:cs typeface="Arial"/>
                <a:sym typeface="Arial"/>
              </a:rPr>
              <a:t>(request_buf, response_buf); </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if (ret &lt; 0) </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fprintf(stderr, "Corrupted message\n");</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else</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send(response_buf);</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a:t>
            </a:r>
            <a:endParaRPr sz="1100"/>
          </a:p>
        </p:txBody>
      </p:sp>
      <p:sp>
        <p:nvSpPr>
          <p:cNvPr id="297" name="Google Shape;297;p39"/>
          <p:cNvSpPr/>
          <p:nvPr/>
        </p:nvSpPr>
        <p:spPr>
          <a:xfrm>
            <a:off x="4686300" y="1143000"/>
            <a:ext cx="2876700" cy="2628900"/>
          </a:xfrm>
          <a:prstGeom prst="rect">
            <a:avLst/>
          </a:prstGeom>
          <a:solidFill>
            <a:srgbClr val="FFF2CC"/>
          </a:solidFill>
          <a:ln w="12700" cap="flat" cmpd="sng">
            <a:solidFill>
              <a:schemeClr val="lt1"/>
            </a:solidFill>
            <a:prstDash val="solid"/>
            <a:miter lim="800000"/>
            <a:headEnd type="none" w="sm" len="sm"/>
            <a:tailEnd type="none" w="sm" len="sm"/>
          </a:ln>
        </p:spPr>
        <p:txBody>
          <a:bodyPr spcFirstLastPara="1" wrap="square" lIns="54000" tIns="34275" rIns="54000" bIns="34275" anchor="t" anchorCtr="0">
            <a:noAutofit/>
          </a:bodyPr>
          <a:lstStyle/>
          <a:p>
            <a:pPr marL="0" marR="0" lvl="0" indent="0" algn="ctr" rtl="0">
              <a:spcBef>
                <a:spcPts val="0"/>
              </a:spcBef>
              <a:spcAft>
                <a:spcPts val="0"/>
              </a:spcAft>
              <a:buNone/>
            </a:pPr>
            <a:r>
              <a:rPr lang="en" sz="1200" b="1" u="sng">
                <a:solidFill>
                  <a:srgbClr val="000000"/>
                </a:solidFill>
                <a:latin typeface="Avenir"/>
                <a:ea typeface="Avenir"/>
                <a:cs typeface="Avenir"/>
                <a:sym typeface="Avenir"/>
              </a:rPr>
              <a:t>Enclave: trusted code</a:t>
            </a:r>
            <a:endParaRPr sz="1400" b="1" u="sng">
              <a:solidFill>
                <a:srgbClr val="000000"/>
              </a:solidFill>
              <a:latin typeface="Arial"/>
              <a:ea typeface="Arial"/>
              <a:cs typeface="Arial"/>
              <a:sym typeface="Arial"/>
            </a:endParaRPr>
          </a:p>
          <a:p>
            <a:pPr marL="0" marR="0" lvl="0" indent="0" algn="l" rtl="0">
              <a:spcBef>
                <a:spcPts val="0"/>
              </a:spcBef>
              <a:spcAft>
                <a:spcPts val="0"/>
              </a:spcAft>
              <a:buNone/>
            </a:pPr>
            <a:endParaRPr sz="1400" b="1">
              <a:solidFill>
                <a:srgbClr val="000000"/>
              </a:solidFill>
              <a:latin typeface="Arial"/>
              <a:ea typeface="Arial"/>
              <a:cs typeface="Arial"/>
              <a:sym typeface="Arial"/>
            </a:endParaRPr>
          </a:p>
          <a:p>
            <a:pPr marL="0" marR="0" lvl="0" indent="0" algn="l" rtl="0">
              <a:spcBef>
                <a:spcPts val="0"/>
              </a:spcBef>
              <a:spcAft>
                <a:spcPts val="0"/>
              </a:spcAft>
              <a:buNone/>
            </a:pPr>
            <a:r>
              <a:rPr lang="en" sz="900" b="1">
                <a:solidFill>
                  <a:srgbClr val="000000"/>
                </a:solidFill>
                <a:latin typeface="Arial"/>
                <a:ea typeface="Arial"/>
                <a:cs typeface="Arial"/>
                <a:sym typeface="Arial"/>
              </a:rPr>
              <a:t>char input_buf[BUFFER_SIZE];</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char output_buf[BUFFER_SIZE];</a:t>
            </a:r>
            <a:endParaRPr sz="1100"/>
          </a:p>
          <a:p>
            <a:pPr marL="0" marR="0" lvl="0" indent="0" algn="l" rtl="0">
              <a:spcBef>
                <a:spcPts val="0"/>
              </a:spcBef>
              <a:spcAft>
                <a:spcPts val="0"/>
              </a:spcAft>
              <a:buNone/>
            </a:pPr>
            <a:endParaRPr sz="900" b="1">
              <a:solidFill>
                <a:srgbClr val="000000"/>
              </a:solidFill>
              <a:latin typeface="Arial"/>
              <a:ea typeface="Arial"/>
              <a:cs typeface="Arial"/>
              <a:sym typeface="Arial"/>
            </a:endParaRPr>
          </a:p>
          <a:p>
            <a:pPr marL="0" marR="0" lvl="0" indent="0" algn="l" rtl="0">
              <a:spcBef>
                <a:spcPts val="0"/>
              </a:spcBef>
              <a:spcAft>
                <a:spcPts val="0"/>
              </a:spcAft>
              <a:buNone/>
            </a:pPr>
            <a:r>
              <a:rPr lang="en" sz="900" b="1">
                <a:solidFill>
                  <a:srgbClr val="000000"/>
                </a:solidFill>
                <a:latin typeface="Arial"/>
                <a:ea typeface="Arial"/>
                <a:cs typeface="Arial"/>
                <a:sym typeface="Arial"/>
              </a:rPr>
              <a:t>int process_request(char *in, char *out)</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copy_msg(in, input_buf);</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if(verify_MAC(input_buf))</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decrypt_msg(input_buf);</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process_msg(input_buf, output_buf);</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encrypt_msg(output_buf);</a:t>
            </a:r>
            <a:endParaRPr sz="1100"/>
          </a:p>
          <a:p>
            <a:pPr marL="0" marR="0" lvl="0" indent="0" algn="l" rtl="0">
              <a:spcBef>
                <a:spcPts val="0"/>
              </a:spcBef>
              <a:spcAft>
                <a:spcPts val="0"/>
              </a:spcAft>
              <a:buNone/>
            </a:pPr>
            <a:r>
              <a:rPr lang="en" sz="900" b="1">
                <a:solidFill>
                  <a:srgbClr val="000000"/>
                </a:solidFill>
                <a:latin typeface="Arial"/>
                <a:ea typeface="Arial"/>
                <a:cs typeface="Arial"/>
                <a:sym typeface="Arial"/>
              </a:rPr>
              <a:t>    copy_msg(output_buf, out);</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a:t>
            </a:r>
            <a:r>
              <a:rPr lang="en" sz="900" b="1" u="sng">
                <a:solidFill>
                  <a:srgbClr val="000000"/>
                </a:solidFill>
                <a:latin typeface="Arial"/>
                <a:ea typeface="Arial"/>
                <a:cs typeface="Arial"/>
                <a:sym typeface="Arial"/>
              </a:rPr>
              <a:t>EEXIT</a:t>
            </a:r>
            <a:r>
              <a:rPr lang="en" sz="900" b="1">
                <a:solidFill>
                  <a:srgbClr val="000000"/>
                </a:solidFill>
                <a:latin typeface="Arial"/>
                <a:ea typeface="Arial"/>
                <a:cs typeface="Arial"/>
                <a:sym typeface="Arial"/>
              </a:rPr>
              <a:t>(0);</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 else</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    </a:t>
            </a:r>
            <a:r>
              <a:rPr lang="en" sz="900" b="1" u="sng">
                <a:solidFill>
                  <a:srgbClr val="000000"/>
                </a:solidFill>
                <a:latin typeface="Arial"/>
                <a:ea typeface="Arial"/>
                <a:cs typeface="Arial"/>
                <a:sym typeface="Arial"/>
              </a:rPr>
              <a:t>EEXIT</a:t>
            </a:r>
            <a:r>
              <a:rPr lang="en" sz="900" b="1">
                <a:solidFill>
                  <a:srgbClr val="000000"/>
                </a:solidFill>
                <a:latin typeface="Arial"/>
                <a:ea typeface="Arial"/>
                <a:cs typeface="Arial"/>
                <a:sym typeface="Arial"/>
              </a:rPr>
              <a:t>(-1);</a:t>
            </a:r>
            <a:br>
              <a:rPr lang="en" sz="900" b="1">
                <a:solidFill>
                  <a:srgbClr val="000000"/>
                </a:solidFill>
                <a:latin typeface="Arial"/>
                <a:ea typeface="Arial"/>
                <a:cs typeface="Arial"/>
                <a:sym typeface="Arial"/>
              </a:rPr>
            </a:br>
            <a:r>
              <a:rPr lang="en" sz="900" b="1">
                <a:solidFill>
                  <a:srgbClr val="000000"/>
                </a:solidFill>
                <a:latin typeface="Arial"/>
                <a:ea typeface="Arial"/>
                <a:cs typeface="Arial"/>
                <a:sym typeface="Arial"/>
              </a:rPr>
              <a:t>}</a:t>
            </a:r>
            <a:endParaRPr sz="1100"/>
          </a:p>
        </p:txBody>
      </p:sp>
      <p:sp>
        <p:nvSpPr>
          <p:cNvPr id="298" name="Google Shape;298;p39"/>
          <p:cNvSpPr/>
          <p:nvPr/>
        </p:nvSpPr>
        <p:spPr>
          <a:xfrm>
            <a:off x="1439466" y="4000500"/>
            <a:ext cx="6218700" cy="6513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500">
                <a:solidFill>
                  <a:srgbClr val="000000"/>
                </a:solidFill>
                <a:latin typeface="Helvetica Neue"/>
                <a:ea typeface="Helvetica Neue"/>
                <a:cs typeface="Helvetica Neue"/>
                <a:sym typeface="Helvetica Neue"/>
              </a:rPr>
              <a:t>Server:</a:t>
            </a:r>
            <a:endParaRPr sz="1100"/>
          </a:p>
          <a:p>
            <a:pPr marL="127000" marR="0" lvl="0" indent="-120650" algn="l" rtl="0">
              <a:spcBef>
                <a:spcPts val="0"/>
              </a:spcBef>
              <a:spcAft>
                <a:spcPts val="0"/>
              </a:spcAft>
              <a:buClr>
                <a:srgbClr val="000000"/>
              </a:buClr>
              <a:buSzPts val="1500"/>
              <a:buFont typeface="Arial"/>
              <a:buChar char="•"/>
            </a:pPr>
            <a:r>
              <a:rPr lang="en" sz="1500">
                <a:solidFill>
                  <a:srgbClr val="000000"/>
                </a:solidFill>
                <a:latin typeface="Helvetica Neue"/>
                <a:ea typeface="Helvetica Neue"/>
                <a:cs typeface="Helvetica Neue"/>
                <a:sym typeface="Helvetica Neue"/>
              </a:rPr>
              <a:t>Receives encrypted requests</a:t>
            </a:r>
            <a:endParaRPr sz="1100"/>
          </a:p>
          <a:p>
            <a:pPr marL="127000" marR="0" lvl="0" indent="-120650" algn="l" rtl="0">
              <a:spcBef>
                <a:spcPts val="0"/>
              </a:spcBef>
              <a:spcAft>
                <a:spcPts val="0"/>
              </a:spcAft>
              <a:buClr>
                <a:srgbClr val="000000"/>
              </a:buClr>
              <a:buSzPts val="1500"/>
              <a:buFont typeface="Arial"/>
              <a:buChar char="•"/>
            </a:pPr>
            <a:r>
              <a:rPr lang="en" sz="1500">
                <a:solidFill>
                  <a:srgbClr val="000000"/>
                </a:solidFill>
                <a:latin typeface="Helvetica Neue"/>
                <a:ea typeface="Helvetica Neue"/>
                <a:cs typeface="Helvetica Neue"/>
                <a:sym typeface="Helvetica Neue"/>
              </a:rPr>
              <a:t>Processes them in enclave</a:t>
            </a:r>
            <a:endParaRPr sz="1100"/>
          </a:p>
          <a:p>
            <a:pPr marL="127000" marR="0" lvl="0" indent="-120650" algn="l" rtl="0">
              <a:spcBef>
                <a:spcPts val="0"/>
              </a:spcBef>
              <a:spcAft>
                <a:spcPts val="0"/>
              </a:spcAft>
              <a:buClr>
                <a:srgbClr val="000000"/>
              </a:buClr>
              <a:buSzPts val="1500"/>
              <a:buFont typeface="Arial"/>
              <a:buChar char="•"/>
            </a:pPr>
            <a:r>
              <a:rPr lang="en" sz="1500">
                <a:solidFill>
                  <a:srgbClr val="000000"/>
                </a:solidFill>
                <a:latin typeface="Helvetica Neue"/>
                <a:ea typeface="Helvetica Neue"/>
                <a:cs typeface="Helvetica Neue"/>
                <a:sym typeface="Helvetica Neue"/>
              </a:rPr>
              <a:t>Sends encrypted responses</a:t>
            </a:r>
            <a:endParaRPr sz="1100"/>
          </a:p>
        </p:txBody>
      </p:sp>
      <p:sp>
        <p:nvSpPr>
          <p:cNvPr id="299" name="Google Shape;299;p39"/>
          <p:cNvSpPr txBox="1">
            <a:spLocks noGrp="1"/>
          </p:cNvSpPr>
          <p:nvPr>
            <p:ph type="sldNum" idx="4294967295"/>
          </p:nvPr>
        </p:nvSpPr>
        <p:spPr>
          <a:xfrm>
            <a:off x="7064232" y="4964307"/>
            <a:ext cx="2057400" cy="178200"/>
          </a:xfrm>
          <a:prstGeom prst="rect">
            <a:avLst/>
          </a:prstGeom>
          <a:noFill/>
          <a:ln>
            <a:noFill/>
          </a:ln>
        </p:spPr>
        <p:txBody>
          <a:bodyPr spcFirstLastPara="1" wrap="square" lIns="68575" tIns="34275" rIns="68575" bIns="34275" anchor="t" anchorCtr="0">
            <a:normAutofit fontScale="85000" lnSpcReduction="20000"/>
          </a:bodyPr>
          <a:lstStyle/>
          <a:p>
            <a:pPr marL="0" lvl="0" indent="0" algn="r" rtl="0">
              <a:spcBef>
                <a:spcPts val="0"/>
              </a:spcBef>
              <a:spcAft>
                <a:spcPts val="0"/>
              </a:spcAft>
              <a:buNone/>
            </a:pPr>
            <a:fld id="{00000000-1234-1234-1234-123412341234}" type="slidenum">
              <a:rPr lang="en">
                <a:solidFill>
                  <a:srgbClr val="7F7F7F"/>
                </a:solidFill>
              </a:rPr>
              <a:t>26</a:t>
            </a:fld>
            <a:endParaRPr>
              <a:solidFill>
                <a:srgbClr val="7F7F7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90000"/>
              </a:lnSpc>
              <a:spcBef>
                <a:spcPts val="0"/>
              </a:spcBef>
              <a:spcAft>
                <a:spcPts val="0"/>
              </a:spcAft>
              <a:buClr>
                <a:schemeClr val="dk1"/>
              </a:buClr>
              <a:buSzPct val="135000"/>
              <a:buFont typeface="Helvetica Neue"/>
              <a:buNone/>
            </a:pPr>
            <a:r>
              <a:rPr lang="en"/>
              <a:t>Distributed Ledger Technology</a:t>
            </a:r>
            <a:endParaRPr sz="2000">
              <a:latin typeface="Trebuchet MS"/>
              <a:ea typeface="Trebuchet MS"/>
              <a:cs typeface="Trebuchet MS"/>
              <a:sym typeface="Trebuchet MS"/>
            </a:endParaRPr>
          </a:p>
          <a:p>
            <a:pPr marL="0" lvl="0" indent="0" algn="l" rtl="0">
              <a:spcBef>
                <a:spcPts val="0"/>
              </a:spcBef>
              <a:spcAft>
                <a:spcPts val="0"/>
              </a:spcAft>
              <a:buClr>
                <a:schemeClr val="dk1"/>
              </a:buClr>
              <a:buSzPct val="39285"/>
              <a:buFont typeface="Arial"/>
              <a:buNone/>
            </a:pPr>
            <a:endParaRPr/>
          </a:p>
        </p:txBody>
      </p:sp>
      <p:sp>
        <p:nvSpPr>
          <p:cNvPr id="305" name="Google Shape;30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200">
                <a:solidFill>
                  <a:schemeClr val="dk1"/>
                </a:solidFill>
              </a:rPr>
              <a:t>•</a:t>
            </a:r>
            <a:r>
              <a:rPr lang="en" sz="2000">
                <a:solidFill>
                  <a:schemeClr val="dk1"/>
                </a:solidFill>
              </a:rPr>
              <a:t>Distributed database – you can insert, select data, but </a:t>
            </a:r>
            <a:r>
              <a:rPr lang="en" sz="2000" b="1">
                <a:solidFill>
                  <a:schemeClr val="dk1"/>
                </a:solidFill>
              </a:rPr>
              <a:t>can’t</a:t>
            </a:r>
            <a:r>
              <a:rPr lang="en" sz="2000">
                <a:solidFill>
                  <a:schemeClr val="dk1"/>
                </a:solidFill>
              </a:rPr>
              <a:t> update or delete data</a:t>
            </a:r>
            <a:endParaRPr sz="2000">
              <a:solidFill>
                <a:schemeClr val="dk1"/>
              </a:solidFill>
            </a:endParaRPr>
          </a:p>
          <a:p>
            <a:pPr marL="0" lvl="0" indent="0" algn="l" rtl="0">
              <a:spcBef>
                <a:spcPts val="0"/>
              </a:spcBef>
              <a:spcAft>
                <a:spcPts val="0"/>
              </a:spcAft>
              <a:buNone/>
            </a:pPr>
            <a:endParaRPr sz="2000">
              <a:solidFill>
                <a:schemeClr val="dk1"/>
              </a:solidFill>
              <a:latin typeface="Trebuchet MS"/>
              <a:ea typeface="Trebuchet MS"/>
              <a:cs typeface="Trebuchet MS"/>
              <a:sym typeface="Trebuchet MS"/>
            </a:endParaRPr>
          </a:p>
          <a:p>
            <a:pPr marL="0" lvl="0" indent="0" algn="l" rtl="0">
              <a:spcBef>
                <a:spcPts val="0"/>
              </a:spcBef>
              <a:spcAft>
                <a:spcPts val="0"/>
              </a:spcAft>
              <a:buClr>
                <a:schemeClr val="dk1"/>
              </a:buClr>
              <a:buSzPts val="1100"/>
              <a:buFont typeface="Arial"/>
              <a:buNone/>
            </a:pPr>
            <a:endParaRPr sz="2000">
              <a:solidFill>
                <a:schemeClr val="dk1"/>
              </a:solidFill>
              <a:latin typeface="Trebuchet MS"/>
              <a:ea typeface="Trebuchet MS"/>
              <a:cs typeface="Trebuchet MS"/>
              <a:sym typeface="Trebuchet MS"/>
            </a:endParaRPr>
          </a:p>
          <a:p>
            <a:pPr marL="0" lvl="0" indent="0" algn="l" rtl="0">
              <a:spcBef>
                <a:spcPts val="0"/>
              </a:spcBef>
              <a:spcAft>
                <a:spcPts val="1200"/>
              </a:spcAft>
              <a:buNone/>
            </a:pPr>
            <a:endParaRPr/>
          </a:p>
        </p:txBody>
      </p:sp>
      <p:pic>
        <p:nvPicPr>
          <p:cNvPr id="306" name="Google Shape;306;p40"/>
          <p:cNvPicPr preferRelativeResize="0"/>
          <p:nvPr/>
        </p:nvPicPr>
        <p:blipFill>
          <a:blip r:embed="rId3">
            <a:alphaModFix/>
          </a:blip>
          <a:stretch>
            <a:fillRect/>
          </a:stretch>
        </p:blipFill>
        <p:spPr>
          <a:xfrm>
            <a:off x="5316800" y="2750400"/>
            <a:ext cx="3827200" cy="23931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BlockChain</a:t>
            </a:r>
            <a:endParaRPr/>
          </a:p>
        </p:txBody>
      </p:sp>
      <p:sp>
        <p:nvSpPr>
          <p:cNvPr id="312" name="Google Shape;312;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3" name="Google Shape;313;p41" descr="The math behind cryptocurrencies.&#10;Help fund future projects: https://www.patreon.com/3blue1brown&#10;An equally valuable form of support is to simply share some of the videos.&#10;Special thanks to these supporters: http://3b1b.co/btc-thanks&#10;This video was also funded with help from Protocol Labs: https://protocol.ai/join/&#10;&#10;Some people have asked if this channel accepts contributions in cryptocurrency form.  As a matter of fact, it does:&#10;http://3b1b.co/crypto&#10;ENS: 3b1b.eth&#10;&#10;2^256 video: https://youtu.be/S9JGmA5_unY&#10;&#10;Music by Vincent Rubinetti: https://soundcloud.com/vincerubinetti/heartbeat&#10;&#10;Here are a few other resources I'd recommend:&#10;&#10;Original Bitcoin paper: https://bitcoin.org/bitcoin.pdf&#10;&#10;Block explorer: https://blockexplorer.com/&#10;&#10;Blog post by Michael Nielsen: https://goo.gl/BW1RV3&#10;(This is particularly good for understanding the details of what transactions look like, which is something this video did not cover)&#10;&#10;Video by CuriousInventor: https://youtu.be/Lx9zgZCMqXE&#10;&#10;Video by Anders Brownworth: https://youtu.be/_160oMzblY8&#10;&#10;Ethereum white paper: https://goo.gl/XXZddT&#10;&#10;Timestamps:&#10;&#10;0:00 - Introduction&#10;2:25 - Ledgers and digital signatures&#10;7:21 - The ledger is the currency&#10;10:06 - Decentralization&#10;12:26 - Cryptographic hash functions&#10;14:38 - Proof of work and blockchains&#10;19:42 - Double spending&#10;21:41 - Block times, halvenings, and transaction fees&#10;24:40 - Thanks&#10;&#10;------------------&#10;Animations are largely made using manim, a scrappy open-source python library.  https://github.com/3b1b/manim&#10;&#10;If you want to check it out, I feel compelled to warn you that it's not the most well-documented tool, and has many other quirks you might expect in a library someone wrote with only their own use in mind.&#10;&#10;Music by Vincent Rubinetti.&#10;Download the music on Bandcamp:&#10;https://vincerubinetti.bandcamp.com/album/the-music-of-3blue1brown&#10;&#10;Stream the music on Spotify:&#10;https://open.spotify.com/album/1dVyjwS8FBqXhRunaG5W5u&#10;&#10;If you want to contribute translated subtitles or to help review those that have already been made by others and need approval, you can click the gear icon in the video and go to subtitles/cc, then &quot;add subtitles/cc&quot;.  I really appreciate those who do this, as it helps make the lessons accessible to more people.&#10;------------------&#10;&#10;3blue1brown is a channel about animating math, in all senses of the word animate.  And you know the drill with YouTube, if you want to stay posted on new videos, subscribe, and click the bell to receive notifications (if you're into that).&#10;&#10;If you are new to this channel and want to see more, a good place to start is this playlist: http://3b1b.co/recommended&#10;&#10;Various social media stuffs:&#10;Website: https://www.3blue1brown.com&#10;Twitter: https://twitter.com/3Blue1Brown&#10;Patreon: https://patreon.com/3blue1brown&#10;Facebook: https://www.facebook.com/3blue1brown&#10;Reddit: https://www.reddit.com/r/3Blue1Brown" title="But how does bitcoin actually work?">
            <a:hlinkClick r:id="rId3"/>
          </p:cNvPr>
          <p:cNvPicPr preferRelativeResize="0"/>
          <p:nvPr/>
        </p:nvPicPr>
        <p:blipFill>
          <a:blip r:embed="rId4">
            <a:alphaModFix/>
          </a:blip>
          <a:stretch>
            <a:fillRect/>
          </a:stretch>
        </p:blipFill>
        <p:spPr>
          <a:xfrm>
            <a:off x="1356275" y="1017725"/>
            <a:ext cx="7095155" cy="3991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Centralized Ledger</a:t>
            </a:r>
            <a:endParaRPr/>
          </a:p>
        </p:txBody>
      </p:sp>
      <p:sp>
        <p:nvSpPr>
          <p:cNvPr id="319" name="Google Shape;319;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Context: How to exchange assets safely between two parties?</a:t>
            </a:r>
            <a:endParaRPr/>
          </a:p>
          <a:p>
            <a:pPr marL="0" lvl="0" indent="0" algn="l" rtl="0">
              <a:lnSpc>
                <a:spcPct val="100000"/>
              </a:lnSpc>
              <a:spcBef>
                <a:spcPts val="1200"/>
              </a:spcBef>
              <a:spcAft>
                <a:spcPts val="0"/>
              </a:spcAft>
              <a:buNone/>
            </a:pPr>
            <a:r>
              <a:rPr lang="en"/>
              <a:t>Centralized Ledger:</a:t>
            </a:r>
            <a:endParaRPr/>
          </a:p>
          <a:p>
            <a:pPr marL="457200" lvl="0" indent="-342900" algn="l" rtl="0">
              <a:lnSpc>
                <a:spcPct val="100000"/>
              </a:lnSpc>
              <a:spcBef>
                <a:spcPts val="0"/>
              </a:spcBef>
              <a:spcAft>
                <a:spcPts val="0"/>
              </a:spcAft>
              <a:buSzPts val="1800"/>
              <a:buChar char="●"/>
            </a:pPr>
            <a:r>
              <a:rPr lang="en"/>
              <a:t>An account book that records all transactions </a:t>
            </a:r>
            <a:endParaRPr/>
          </a:p>
          <a:p>
            <a:pPr marL="457200" lvl="0" indent="-342900" algn="l" rtl="0">
              <a:lnSpc>
                <a:spcPct val="100000"/>
              </a:lnSpc>
              <a:spcBef>
                <a:spcPts val="0"/>
              </a:spcBef>
              <a:spcAft>
                <a:spcPts val="0"/>
              </a:spcAft>
              <a:buSzPts val="1800"/>
              <a:buChar char="●"/>
            </a:pPr>
            <a:r>
              <a:rPr lang="en"/>
              <a:t>Controlled by a trusted central authority </a:t>
            </a:r>
            <a:endParaRPr/>
          </a:p>
          <a:p>
            <a:pPr marL="457200" lvl="0" indent="-342900" algn="l" rtl="0">
              <a:lnSpc>
                <a:spcPct val="100000"/>
              </a:lnSpc>
              <a:spcBef>
                <a:spcPts val="0"/>
              </a:spcBef>
              <a:spcAft>
                <a:spcPts val="0"/>
              </a:spcAft>
              <a:buSzPts val="1800"/>
              <a:buChar char="●"/>
            </a:pPr>
            <a:r>
              <a:rPr lang="en"/>
              <a:t>E.g. a clearing house / Bank</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
              <a:t>Problem: </a:t>
            </a:r>
            <a:endParaRPr/>
          </a:p>
          <a:p>
            <a:pPr marL="457200" lvl="0" indent="-342900" algn="l" rtl="0">
              <a:lnSpc>
                <a:spcPct val="100000"/>
              </a:lnSpc>
              <a:spcBef>
                <a:spcPts val="0"/>
              </a:spcBef>
              <a:spcAft>
                <a:spcPts val="0"/>
              </a:spcAft>
              <a:buSzPts val="1800"/>
              <a:buChar char="●"/>
            </a:pPr>
            <a:r>
              <a:rPr lang="en"/>
              <a:t>Single point of failure</a:t>
            </a:r>
            <a:endParaRPr/>
          </a:p>
          <a:p>
            <a:pPr marL="457200" lvl="0" indent="-342900" algn="l" rtl="0">
              <a:lnSpc>
                <a:spcPct val="100000"/>
              </a:lnSpc>
              <a:spcBef>
                <a:spcPts val="0"/>
              </a:spcBef>
              <a:spcAft>
                <a:spcPts val="0"/>
              </a:spcAft>
              <a:buSzPts val="1800"/>
              <a:buChar char="●"/>
            </a:pPr>
            <a:r>
              <a:rPr lang="en"/>
              <a:t>Long response time</a:t>
            </a:r>
            <a:endParaRPr/>
          </a:p>
          <a:p>
            <a:pPr marL="0" lvl="0" indent="0" algn="l" rtl="0">
              <a:lnSpc>
                <a:spcPct val="100000"/>
              </a:lnSpc>
              <a:spcBef>
                <a:spcPts val="0"/>
              </a:spcBef>
              <a:spcAft>
                <a:spcPts val="0"/>
              </a:spcAft>
              <a:buNone/>
            </a:pPr>
            <a:endParaRPr/>
          </a:p>
        </p:txBody>
      </p:sp>
      <p:pic>
        <p:nvPicPr>
          <p:cNvPr id="320" name="Google Shape;320;p42"/>
          <p:cNvPicPr preferRelativeResize="0"/>
          <p:nvPr/>
        </p:nvPicPr>
        <p:blipFill>
          <a:blip r:embed="rId3">
            <a:alphaModFix/>
          </a:blip>
          <a:stretch>
            <a:fillRect/>
          </a:stretch>
        </p:blipFill>
        <p:spPr>
          <a:xfrm>
            <a:off x="6161225" y="1898450"/>
            <a:ext cx="2734500" cy="2834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Cloud Security and Privacy (in security terms)</a:t>
            </a:r>
            <a:endParaRPr/>
          </a:p>
          <a:p>
            <a:pPr marL="0" lvl="0" indent="0" algn="l" rtl="0">
              <a:spcBef>
                <a:spcPts val="0"/>
              </a:spcBef>
              <a:spcAft>
                <a:spcPts val="0"/>
              </a:spcAft>
              <a:buNone/>
            </a:pPr>
            <a:endParaRPr/>
          </a:p>
        </p:txBody>
      </p:sp>
      <p:sp>
        <p:nvSpPr>
          <p:cNvPr id="71" name="Google Shape;71;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a:t>Confidentiality: </a:t>
            </a:r>
            <a:endParaRPr/>
          </a:p>
          <a:p>
            <a:pPr marL="457200" lvl="0" indent="-334327" algn="l" rtl="0">
              <a:spcBef>
                <a:spcPts val="1200"/>
              </a:spcBef>
              <a:spcAft>
                <a:spcPts val="0"/>
              </a:spcAft>
              <a:buSzPct val="100000"/>
              <a:buChar char="-"/>
            </a:pPr>
            <a:r>
              <a:rPr lang="en"/>
              <a:t>Will cloud compromises leak confidential client data?</a:t>
            </a:r>
            <a:endParaRPr/>
          </a:p>
          <a:p>
            <a:pPr marL="457200" lvl="0" indent="-334327" algn="l" rtl="0">
              <a:spcBef>
                <a:spcPts val="0"/>
              </a:spcBef>
              <a:spcAft>
                <a:spcPts val="0"/>
              </a:spcAft>
              <a:buSzPct val="100000"/>
              <a:buChar char="-"/>
            </a:pPr>
            <a:r>
              <a:rPr lang="en"/>
              <a:t>Will cloud provider itself be honest and won’t peek into the data?</a:t>
            </a:r>
            <a:endParaRPr/>
          </a:p>
          <a:p>
            <a:pPr marL="0" lvl="0" indent="0" algn="l" rtl="0">
              <a:spcBef>
                <a:spcPts val="1200"/>
              </a:spcBef>
              <a:spcAft>
                <a:spcPts val="0"/>
              </a:spcAft>
              <a:buNone/>
            </a:pPr>
            <a:r>
              <a:rPr lang="en"/>
              <a:t>Integrity: </a:t>
            </a:r>
            <a:endParaRPr/>
          </a:p>
          <a:p>
            <a:pPr marL="457200" lvl="0" indent="-334327" algn="l" rtl="0">
              <a:spcBef>
                <a:spcPts val="1200"/>
              </a:spcBef>
              <a:spcAft>
                <a:spcPts val="0"/>
              </a:spcAft>
              <a:buSzPct val="100000"/>
              <a:buChar char="-"/>
            </a:pPr>
            <a:r>
              <a:rPr lang="en"/>
              <a:t>How do I know the cloud provider is doing the computations correctly?</a:t>
            </a:r>
            <a:endParaRPr/>
          </a:p>
          <a:p>
            <a:pPr marL="457200" lvl="0" indent="-334327" algn="l" rtl="0">
              <a:spcBef>
                <a:spcPts val="0"/>
              </a:spcBef>
              <a:spcAft>
                <a:spcPts val="0"/>
              </a:spcAft>
              <a:buSzPct val="100000"/>
              <a:buChar char="-"/>
            </a:pPr>
            <a:r>
              <a:rPr lang="en"/>
              <a:t>How do I ensure that the cloud provider really stored my data without modifications</a:t>
            </a:r>
            <a:endParaRPr/>
          </a:p>
          <a:p>
            <a:pPr marL="0" lvl="0" indent="0" algn="l" rtl="0">
              <a:spcBef>
                <a:spcPts val="1200"/>
              </a:spcBef>
              <a:spcAft>
                <a:spcPts val="0"/>
              </a:spcAft>
              <a:buNone/>
            </a:pPr>
            <a:r>
              <a:rPr lang="en"/>
              <a:t>Availability: </a:t>
            </a:r>
            <a:endParaRPr/>
          </a:p>
          <a:p>
            <a:pPr marL="457200" lvl="0" indent="-334327" algn="l" rtl="0">
              <a:spcBef>
                <a:spcPts val="1200"/>
              </a:spcBef>
              <a:spcAft>
                <a:spcPts val="0"/>
              </a:spcAft>
              <a:buSzPct val="100000"/>
              <a:buChar char="-"/>
            </a:pPr>
            <a:r>
              <a:rPr lang="en"/>
              <a:t>Will my application go down if the provider is attached?</a:t>
            </a:r>
            <a:endParaRPr/>
          </a:p>
          <a:p>
            <a:pPr marL="457200" lvl="0" indent="-334327" algn="l" rtl="0">
              <a:spcBef>
                <a:spcPts val="0"/>
              </a:spcBef>
              <a:spcAft>
                <a:spcPts val="0"/>
              </a:spcAft>
              <a:buSzPct val="100000"/>
              <a:buChar char="-"/>
            </a:pPr>
            <a:r>
              <a:rPr lang="en"/>
              <a:t>What happens if cloud providers goes out of business?</a:t>
            </a:r>
            <a:endParaRPr/>
          </a:p>
        </p:txBody>
      </p:sp>
      <p:pic>
        <p:nvPicPr>
          <p:cNvPr id="72" name="Google Shape;72;p16"/>
          <p:cNvPicPr preferRelativeResize="0"/>
          <p:nvPr/>
        </p:nvPicPr>
        <p:blipFill>
          <a:blip r:embed="rId3">
            <a:alphaModFix/>
          </a:blip>
          <a:stretch>
            <a:fillRect/>
          </a:stretch>
        </p:blipFill>
        <p:spPr>
          <a:xfrm>
            <a:off x="6656950" y="445025"/>
            <a:ext cx="2487051" cy="22609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Distributed ledger</a:t>
            </a:r>
            <a:endParaRPr/>
          </a:p>
        </p:txBody>
      </p:sp>
      <p:sp>
        <p:nvSpPr>
          <p:cNvPr id="326" name="Google Shape;326;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Char char="●"/>
            </a:pPr>
            <a:r>
              <a:rPr lang="en">
                <a:solidFill>
                  <a:schemeClr val="dk1"/>
                </a:solidFill>
              </a:rPr>
              <a:t>Shared by participants: replicated</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Decentralized</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Append-only: no update, no delete</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Distributed Transaction validation: consensus </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Verifiable</a:t>
            </a:r>
            <a:endParaRPr>
              <a:solidFill>
                <a:schemeClr val="dk1"/>
              </a:solidFill>
            </a:endParaRPr>
          </a:p>
        </p:txBody>
      </p:sp>
      <p:pic>
        <p:nvPicPr>
          <p:cNvPr id="327" name="Google Shape;327;p43"/>
          <p:cNvPicPr preferRelativeResize="0"/>
          <p:nvPr/>
        </p:nvPicPr>
        <p:blipFill>
          <a:blip r:embed="rId3">
            <a:alphaModFix/>
          </a:blip>
          <a:stretch>
            <a:fillRect/>
          </a:stretch>
        </p:blipFill>
        <p:spPr>
          <a:xfrm>
            <a:off x="6210925" y="1936250"/>
            <a:ext cx="2552425" cy="30319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Distributed ledger – How it works?</a:t>
            </a:r>
            <a:endParaRPr/>
          </a:p>
        </p:txBody>
      </p:sp>
      <p:sp>
        <p:nvSpPr>
          <p:cNvPr id="333" name="Google Shape;33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endParaRPr sz="2400" b="1">
              <a:solidFill>
                <a:schemeClr val="dk1"/>
              </a:solidFill>
              <a:latin typeface="Trebuchet MS"/>
              <a:ea typeface="Trebuchet MS"/>
              <a:cs typeface="Trebuchet MS"/>
              <a:sym typeface="Trebuchet MS"/>
            </a:endParaRPr>
          </a:p>
          <a:p>
            <a:pPr marL="0" lvl="0" indent="0" algn="l" rtl="0">
              <a:spcBef>
                <a:spcPts val="0"/>
              </a:spcBef>
              <a:spcAft>
                <a:spcPts val="1200"/>
              </a:spcAft>
              <a:buNone/>
            </a:pPr>
            <a:endParaRPr/>
          </a:p>
        </p:txBody>
      </p:sp>
      <p:pic>
        <p:nvPicPr>
          <p:cNvPr id="334" name="Google Shape;334;p44"/>
          <p:cNvPicPr preferRelativeResize="0"/>
          <p:nvPr/>
        </p:nvPicPr>
        <p:blipFill>
          <a:blip r:embed="rId3">
            <a:alphaModFix/>
          </a:blip>
          <a:stretch>
            <a:fillRect/>
          </a:stretch>
        </p:blipFill>
        <p:spPr>
          <a:xfrm>
            <a:off x="134350" y="1088500"/>
            <a:ext cx="8639475" cy="2187550"/>
          </a:xfrm>
          <a:prstGeom prst="rect">
            <a:avLst/>
          </a:prstGeom>
          <a:noFill/>
          <a:ln>
            <a:noFill/>
          </a:ln>
        </p:spPr>
      </p:pic>
      <p:pic>
        <p:nvPicPr>
          <p:cNvPr id="335" name="Google Shape;335;p44"/>
          <p:cNvPicPr preferRelativeResize="0"/>
          <p:nvPr/>
        </p:nvPicPr>
        <p:blipFill>
          <a:blip r:embed="rId4">
            <a:alphaModFix/>
          </a:blip>
          <a:stretch>
            <a:fillRect/>
          </a:stretch>
        </p:blipFill>
        <p:spPr>
          <a:xfrm>
            <a:off x="0" y="3151307"/>
            <a:ext cx="9143999" cy="186743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pic>
        <p:nvPicPr>
          <p:cNvPr id="340" name="Google Shape;340;p45"/>
          <p:cNvPicPr preferRelativeResize="0"/>
          <p:nvPr/>
        </p:nvPicPr>
        <p:blipFill rotWithShape="1">
          <a:blip r:embed="rId3">
            <a:alphaModFix/>
          </a:blip>
          <a:srcRect t="8645" b="8229"/>
          <a:stretch/>
        </p:blipFill>
        <p:spPr>
          <a:xfrm>
            <a:off x="4999175" y="2487075"/>
            <a:ext cx="4144825" cy="2582324"/>
          </a:xfrm>
          <a:prstGeom prst="rect">
            <a:avLst/>
          </a:prstGeom>
          <a:noFill/>
          <a:ln>
            <a:noFill/>
          </a:ln>
        </p:spPr>
      </p:pic>
      <p:sp>
        <p:nvSpPr>
          <p:cNvPr id="341" name="Google Shape;341;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Transaction &amp;</a:t>
            </a:r>
            <a:r>
              <a:rPr lang="en" sz="1400"/>
              <a:t> </a:t>
            </a:r>
            <a:r>
              <a:rPr lang="en"/>
              <a:t>blocks</a:t>
            </a:r>
            <a:endParaRPr/>
          </a:p>
        </p:txBody>
      </p:sp>
      <p:sp>
        <p:nvSpPr>
          <p:cNvPr id="342" name="Google Shape;342;p45"/>
          <p:cNvSpPr txBox="1">
            <a:spLocks noGrp="1"/>
          </p:cNvSpPr>
          <p:nvPr>
            <p:ph type="body" idx="1"/>
          </p:nvPr>
        </p:nvSpPr>
        <p:spPr>
          <a:xfrm>
            <a:off x="311700" y="1152475"/>
            <a:ext cx="5187000" cy="34164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en" sz="2000"/>
              <a:t>A transaction is a value transfer;</a:t>
            </a:r>
            <a:endParaRPr sz="2000"/>
          </a:p>
          <a:p>
            <a:pPr marL="457200" lvl="0" indent="-355600" algn="l" rtl="0">
              <a:spcBef>
                <a:spcPts val="0"/>
              </a:spcBef>
              <a:spcAft>
                <a:spcPts val="0"/>
              </a:spcAft>
              <a:buSzPts val="2000"/>
              <a:buChar char="●"/>
            </a:pPr>
            <a:r>
              <a:rPr lang="en" sz="2000"/>
              <a:t>A block is a collection of transactions on the bitcoin network, gathered into a block that are hashed and added to the blockchain. </a:t>
            </a:r>
            <a:endParaRPr sz="2000"/>
          </a:p>
          <a:p>
            <a:pPr marL="0" lvl="0" indent="0" algn="l" rtl="0">
              <a:spcBef>
                <a:spcPts val="0"/>
              </a:spcBef>
              <a:spcAft>
                <a:spcPts val="12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Consensus</a:t>
            </a:r>
            <a:endParaRPr/>
          </a:p>
        </p:txBody>
      </p:sp>
      <p:sp>
        <p:nvSpPr>
          <p:cNvPr id="348" name="Google Shape;348;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Critical applications: transaction validation, identity verification, etc. </a:t>
            </a:r>
            <a:endParaRPr/>
          </a:p>
          <a:p>
            <a:pPr marL="0" lvl="0" indent="0" algn="l" rtl="0">
              <a:spcBef>
                <a:spcPts val="1200"/>
              </a:spcBef>
              <a:spcAft>
                <a:spcPts val="0"/>
              </a:spcAft>
              <a:buNone/>
            </a:pPr>
            <a:r>
              <a:rPr lang="en"/>
              <a:t>Major problem of distributed systems </a:t>
            </a:r>
            <a:endParaRPr/>
          </a:p>
          <a:p>
            <a:pPr marL="0" lvl="0" indent="0" algn="l" rtl="0">
              <a:spcBef>
                <a:spcPts val="1200"/>
              </a:spcBef>
              <a:spcAft>
                <a:spcPts val="0"/>
              </a:spcAft>
              <a:buNone/>
            </a:pPr>
            <a:r>
              <a:rPr lang="en"/>
              <a:t>Problem statement: given n processes and one leader, how to reach: </a:t>
            </a:r>
            <a:endParaRPr/>
          </a:p>
          <a:p>
            <a:pPr marL="457200" lvl="0" indent="-342900" algn="l" rtl="0">
              <a:spcBef>
                <a:spcPts val="1200"/>
              </a:spcBef>
              <a:spcAft>
                <a:spcPts val="0"/>
              </a:spcAft>
              <a:buSzPts val="1800"/>
              <a:buChar char="●"/>
            </a:pPr>
            <a:r>
              <a:rPr lang="en"/>
              <a:t>Agreement : all correct processes agree on the same value</a:t>
            </a:r>
            <a:endParaRPr/>
          </a:p>
          <a:p>
            <a:pPr marL="457200" lvl="0" indent="-342900" algn="l" rtl="0">
              <a:spcBef>
                <a:spcPts val="0"/>
              </a:spcBef>
              <a:spcAft>
                <a:spcPts val="0"/>
              </a:spcAft>
              <a:buSzPts val="1800"/>
              <a:buChar char="●"/>
            </a:pPr>
            <a:r>
              <a:rPr lang="en"/>
              <a:t>Validity: if initiator does not fail, all correct processes agree on its value</a:t>
            </a:r>
            <a:endParaRPr/>
          </a:p>
          <a:p>
            <a:pPr marL="0" lvl="0" indent="0" algn="l" rtl="0">
              <a:spcBef>
                <a:spcPts val="1200"/>
              </a:spcBef>
              <a:spcAft>
                <a:spcPts val="0"/>
              </a:spcAft>
              <a:buNone/>
            </a:pPr>
            <a:r>
              <a:rPr lang="en"/>
              <a:t>Types of failures: </a:t>
            </a:r>
            <a:endParaRPr/>
          </a:p>
          <a:p>
            <a:pPr marL="457200" lvl="0" indent="-342900" algn="l" rtl="0">
              <a:spcBef>
                <a:spcPts val="1200"/>
              </a:spcBef>
              <a:spcAft>
                <a:spcPts val="0"/>
              </a:spcAft>
              <a:buSzPts val="1800"/>
              <a:buChar char="●"/>
            </a:pPr>
            <a:r>
              <a:rPr lang="en"/>
              <a:t>Crash: the easy case </a:t>
            </a:r>
            <a:endParaRPr/>
          </a:p>
          <a:p>
            <a:pPr marL="457200" lvl="0" indent="-342900" algn="l" rtl="0">
              <a:spcBef>
                <a:spcPts val="0"/>
              </a:spcBef>
              <a:spcAft>
                <a:spcPts val="0"/>
              </a:spcAft>
              <a:buSzPts val="1800"/>
              <a:buChar char="●"/>
            </a:pPr>
            <a:r>
              <a:rPr lang="en"/>
              <a:t>Malicious(also called Byzantine)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Byzantine Generals Problem</a:t>
            </a:r>
            <a:endParaRPr/>
          </a:p>
        </p:txBody>
      </p:sp>
      <p:sp>
        <p:nvSpPr>
          <p:cNvPr id="354" name="Google Shape;354;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Generals can only communicate by messengers and must establish a common plan to attack the enemy or retreat </a:t>
            </a:r>
            <a:endParaRPr/>
          </a:p>
          <a:p>
            <a:pPr marL="457200" lvl="0" indent="-342900" algn="l" rtl="0">
              <a:spcBef>
                <a:spcPts val="0"/>
              </a:spcBef>
              <a:spcAft>
                <a:spcPts val="0"/>
              </a:spcAft>
              <a:buSzPts val="1800"/>
              <a:buChar char="●"/>
            </a:pPr>
            <a:r>
              <a:rPr lang="en"/>
              <a:t>Find an algorithm (consensus) to ensure that loyal generals can agree on a common battle plan </a:t>
            </a:r>
            <a:endParaRPr/>
          </a:p>
        </p:txBody>
      </p:sp>
      <p:pic>
        <p:nvPicPr>
          <p:cNvPr id="355" name="Google Shape;355;p47"/>
          <p:cNvPicPr preferRelativeResize="0"/>
          <p:nvPr/>
        </p:nvPicPr>
        <p:blipFill>
          <a:blip r:embed="rId3">
            <a:alphaModFix/>
          </a:blip>
          <a:stretch>
            <a:fillRect/>
          </a:stretch>
        </p:blipFill>
        <p:spPr>
          <a:xfrm>
            <a:off x="3319700" y="2296600"/>
            <a:ext cx="5461000" cy="2730500"/>
          </a:xfrm>
          <a:prstGeom prst="rect">
            <a:avLst/>
          </a:prstGeom>
          <a:noFill/>
          <a:ln>
            <a:noFill/>
          </a:ln>
        </p:spPr>
      </p:pic>
      <p:sp>
        <p:nvSpPr>
          <p:cNvPr id="356" name="Google Shape;356;p47"/>
          <p:cNvSpPr txBox="1"/>
          <p:nvPr/>
        </p:nvSpPr>
        <p:spPr>
          <a:xfrm>
            <a:off x="237625" y="3603875"/>
            <a:ext cx="4143900" cy="125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b="1">
                <a:solidFill>
                  <a:schemeClr val="dk2"/>
                </a:solidFill>
              </a:rPr>
              <a:t>resist to n% malicious nodes </a:t>
            </a:r>
            <a:endParaRPr sz="1800" b="1">
              <a:solidFill>
                <a:schemeClr val="dk2"/>
              </a:solidFill>
            </a:endParaRPr>
          </a:p>
          <a:p>
            <a:pPr marL="0" lvl="0" indent="0" algn="l" rtl="0">
              <a:lnSpc>
                <a:spcPct val="115000"/>
              </a:lnSpc>
              <a:spcBef>
                <a:spcPts val="1200"/>
              </a:spcBef>
              <a:spcAft>
                <a:spcPts val="1200"/>
              </a:spcAft>
              <a:buNone/>
            </a:pPr>
            <a:r>
              <a:rPr lang="en" sz="1800" b="1">
                <a:solidFill>
                  <a:schemeClr val="dk2"/>
                </a:solidFill>
              </a:rPr>
              <a:t>how to make sure less than n% malicious nodes? → increase cost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48"/>
          <p:cNvPicPr preferRelativeResize="0"/>
          <p:nvPr/>
        </p:nvPicPr>
        <p:blipFill>
          <a:blip r:embed="rId3">
            <a:alphaModFix/>
          </a:blip>
          <a:stretch>
            <a:fillRect/>
          </a:stretch>
        </p:blipFill>
        <p:spPr>
          <a:xfrm>
            <a:off x="3243575" y="2386150"/>
            <a:ext cx="5900427" cy="2690425"/>
          </a:xfrm>
          <a:prstGeom prst="rect">
            <a:avLst/>
          </a:prstGeom>
          <a:noFill/>
          <a:ln>
            <a:noFill/>
          </a:ln>
        </p:spPr>
      </p:pic>
      <p:sp>
        <p:nvSpPr>
          <p:cNvPr id="362" name="Google Shape;362;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Proof of Work</a:t>
            </a:r>
            <a:endParaRPr/>
          </a:p>
        </p:txBody>
      </p:sp>
      <p:sp>
        <p:nvSpPr>
          <p:cNvPr id="363" name="Google Shape;363;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Mining: solve a hard problem (hard to calculate, easy to validate)</a:t>
            </a:r>
            <a:endParaRPr/>
          </a:p>
          <a:p>
            <a:pPr marL="0" lvl="0" indent="0" algn="l" rtl="0">
              <a:spcBef>
                <a:spcPts val="1200"/>
              </a:spcBef>
              <a:spcAft>
                <a:spcPts val="0"/>
              </a:spcAft>
              <a:buClr>
                <a:schemeClr val="dk1"/>
              </a:buClr>
              <a:buSzPts val="1100"/>
              <a:buFont typeface="Arial"/>
              <a:buNone/>
            </a:pPr>
            <a:r>
              <a:rPr lang="en">
                <a:solidFill>
                  <a:schemeClr val="dk1"/>
                </a:solidFill>
                <a:latin typeface="Trebuchet MS"/>
                <a:ea typeface="Trebuchet MS"/>
                <a:cs typeface="Trebuchet MS"/>
                <a:sym typeface="Trebuchet MS"/>
              </a:rPr>
              <a:t>triggers the release of cryptocurrencies.</a:t>
            </a:r>
            <a:endParaRPr>
              <a:solidFill>
                <a:schemeClr val="dk1"/>
              </a:solidFill>
              <a:latin typeface="Trebuchet MS"/>
              <a:ea typeface="Trebuchet MS"/>
              <a:cs typeface="Trebuchet MS"/>
              <a:sym typeface="Trebuchet MS"/>
            </a:endParaRPr>
          </a:p>
          <a:p>
            <a:pPr marL="0" lvl="0" indent="0" algn="l" rtl="0">
              <a:spcBef>
                <a:spcPts val="0"/>
              </a:spcBef>
              <a:spcAft>
                <a:spcPts val="0"/>
              </a:spcAft>
              <a:buNone/>
            </a:pPr>
            <a:endParaRPr/>
          </a:p>
          <a:p>
            <a:pPr marL="0" lvl="0" indent="0" algn="l" rtl="0">
              <a:spcBef>
                <a:spcPts val="1200"/>
              </a:spcBef>
              <a:spcAft>
                <a:spcPts val="1200"/>
              </a:spcAft>
              <a:buNone/>
            </a:pPr>
            <a:endParaRPr/>
          </a:p>
        </p:txBody>
      </p:sp>
      <p:pic>
        <p:nvPicPr>
          <p:cNvPr id="364" name="Google Shape;364;p48"/>
          <p:cNvPicPr preferRelativeResize="0"/>
          <p:nvPr/>
        </p:nvPicPr>
        <p:blipFill>
          <a:blip r:embed="rId4">
            <a:alphaModFix/>
          </a:blip>
          <a:stretch>
            <a:fillRect/>
          </a:stretch>
        </p:blipFill>
        <p:spPr>
          <a:xfrm>
            <a:off x="0" y="3062850"/>
            <a:ext cx="3445101" cy="1251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49"/>
          <p:cNvPicPr preferRelativeResize="0"/>
          <p:nvPr/>
        </p:nvPicPr>
        <p:blipFill>
          <a:blip r:embed="rId3">
            <a:alphaModFix/>
          </a:blip>
          <a:stretch>
            <a:fillRect/>
          </a:stretch>
        </p:blipFill>
        <p:spPr>
          <a:xfrm>
            <a:off x="2633625" y="602175"/>
            <a:ext cx="6510374" cy="4460101"/>
          </a:xfrm>
          <a:prstGeom prst="rect">
            <a:avLst/>
          </a:prstGeom>
          <a:noFill/>
          <a:ln>
            <a:noFill/>
          </a:ln>
        </p:spPr>
      </p:pic>
      <p:sp>
        <p:nvSpPr>
          <p:cNvPr id="370" name="Google Shape;37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Proof of Shake</a:t>
            </a:r>
            <a:endParaRPr/>
          </a:p>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Practical Byzantine fault tolerant Mechanism</a:t>
            </a:r>
            <a:endParaRPr/>
          </a:p>
        </p:txBody>
      </p:sp>
      <p:sp>
        <p:nvSpPr>
          <p:cNvPr id="376" name="Google Shape;376;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three-phase protocol [Castro &amp; Liskov 2002, MSR &amp; MIT] </a:t>
            </a:r>
            <a:endParaRPr/>
          </a:p>
          <a:p>
            <a:pPr marL="0" lvl="0" indent="0" algn="l" rtl="0">
              <a:spcBef>
                <a:spcPts val="1200"/>
              </a:spcBef>
              <a:spcAft>
                <a:spcPts val="0"/>
              </a:spcAft>
              <a:buNone/>
            </a:pPr>
            <a:r>
              <a:rPr lang="en"/>
              <a:t>1. Pre-prepare: a leader broadcasts a value to be committed by other nodes </a:t>
            </a:r>
            <a:endParaRPr/>
          </a:p>
          <a:p>
            <a:pPr marL="0" lvl="0" indent="0" algn="l" rtl="0">
              <a:spcBef>
                <a:spcPts val="1200"/>
              </a:spcBef>
              <a:spcAft>
                <a:spcPts val="0"/>
              </a:spcAft>
              <a:buNone/>
            </a:pPr>
            <a:r>
              <a:rPr lang="en"/>
              <a:t>2. Prepare: the nodes broadcast the values they are about to commit </a:t>
            </a:r>
            <a:endParaRPr/>
          </a:p>
          <a:p>
            <a:pPr marL="0" lvl="0" indent="0" algn="l" rtl="0">
              <a:spcBef>
                <a:spcPts val="1200"/>
              </a:spcBef>
              <a:spcAft>
                <a:spcPts val="0"/>
              </a:spcAft>
              <a:buNone/>
            </a:pPr>
            <a:r>
              <a:rPr lang="en"/>
              <a:t>3. Commit: confirms the committed value when more than 1 - n% of the nodes agree in the previous phase</a:t>
            </a:r>
            <a:endParaRPr/>
          </a:p>
          <a:p>
            <a:pPr marL="0" lvl="0" indent="0" algn="l" rtl="0">
              <a:spcBef>
                <a:spcPts val="1200"/>
              </a:spcBef>
              <a:spcAft>
                <a:spcPts val="0"/>
              </a:spcAft>
              <a:buNone/>
            </a:pPr>
            <a:endParaRPr/>
          </a:p>
          <a:p>
            <a:pPr marL="0" lvl="0" indent="0" algn="l" rtl="0">
              <a:spcBef>
                <a:spcPts val="1200"/>
              </a:spcBef>
              <a:spcAft>
                <a:spcPts val="1200"/>
              </a:spcAft>
              <a:buNone/>
            </a:pP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Additional Risks for Cloud Computing</a:t>
            </a:r>
            <a:endParaRPr/>
          </a:p>
        </p:txBody>
      </p:sp>
      <p:sp>
        <p:nvSpPr>
          <p:cNvPr id="78" name="Google Shape;78;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Privacy issues raised by massive data mining: </a:t>
            </a:r>
            <a:endParaRPr/>
          </a:p>
          <a:p>
            <a:pPr marL="0" lvl="0" indent="0" algn="l" rtl="0">
              <a:spcBef>
                <a:spcPts val="1200"/>
              </a:spcBef>
              <a:spcAft>
                <a:spcPts val="0"/>
              </a:spcAft>
              <a:buNone/>
            </a:pPr>
            <a:r>
              <a:rPr lang="en"/>
              <a:t>	</a:t>
            </a:r>
            <a:r>
              <a:rPr lang="en" sz="1600"/>
              <a:t>Cloud now stores data from a lot of clients, and can run data mining algorithms to get large amount of information on clients; </a:t>
            </a:r>
            <a:endParaRPr sz="1600"/>
          </a:p>
          <a:p>
            <a:pPr marL="0" lvl="0" indent="0" algn="l" rtl="0">
              <a:spcBef>
                <a:spcPts val="1200"/>
              </a:spcBef>
              <a:spcAft>
                <a:spcPts val="0"/>
              </a:spcAft>
              <a:buNone/>
            </a:pPr>
            <a:endParaRPr/>
          </a:p>
          <a:p>
            <a:pPr marL="457200" lvl="0" indent="-342900" algn="l" rtl="0">
              <a:spcBef>
                <a:spcPts val="1200"/>
              </a:spcBef>
              <a:spcAft>
                <a:spcPts val="0"/>
              </a:spcAft>
              <a:buSzPts val="1800"/>
              <a:buAutoNum type="arabicPeriod"/>
            </a:pPr>
            <a:r>
              <a:rPr lang="en"/>
              <a:t>Increased attack surface: </a:t>
            </a:r>
            <a:endParaRPr/>
          </a:p>
          <a:p>
            <a:pPr marL="0" lvl="0" indent="0" algn="l" rtl="0">
              <a:spcBef>
                <a:spcPts val="1200"/>
              </a:spcBef>
              <a:spcAft>
                <a:spcPts val="1200"/>
              </a:spcAft>
              <a:buNone/>
            </a:pPr>
            <a:r>
              <a:rPr lang="en"/>
              <a:t>   </a:t>
            </a:r>
            <a:r>
              <a:rPr lang="en" sz="1600"/>
              <a:t>    Attackers can now target the communication link between cloud providers and clients.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Threat Model</a:t>
            </a:r>
            <a:endParaRPr/>
          </a:p>
        </p:txBody>
      </p:sp>
      <p:sp>
        <p:nvSpPr>
          <p:cNvPr id="84" name="Google Shape;84;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marR="0" lvl="0" indent="0" algn="l" rtl="0">
              <a:lnSpc>
                <a:spcPct val="115000"/>
              </a:lnSpc>
              <a:spcBef>
                <a:spcPts val="0"/>
              </a:spcBef>
              <a:spcAft>
                <a:spcPts val="0"/>
              </a:spcAft>
              <a:buNone/>
            </a:pPr>
            <a:r>
              <a:rPr lang="en" sz="1600"/>
              <a:t>A threat model helps in analyzing a security problem, design mitigation strategies, and evaluate solutions</a:t>
            </a:r>
            <a:endParaRPr sz="1600"/>
          </a:p>
          <a:p>
            <a:pPr marL="0" marR="0" lvl="0" indent="0" algn="l" rtl="0">
              <a:lnSpc>
                <a:spcPct val="115000"/>
              </a:lnSpc>
              <a:spcBef>
                <a:spcPts val="1200"/>
              </a:spcBef>
              <a:spcAft>
                <a:spcPts val="0"/>
              </a:spcAft>
              <a:buNone/>
            </a:pPr>
            <a:endParaRPr sz="1600"/>
          </a:p>
          <a:p>
            <a:pPr marL="0" marR="0" lvl="0" indent="0" algn="l" rtl="0">
              <a:lnSpc>
                <a:spcPct val="115000"/>
              </a:lnSpc>
              <a:spcBef>
                <a:spcPts val="1200"/>
              </a:spcBef>
              <a:spcAft>
                <a:spcPts val="0"/>
              </a:spcAft>
              <a:buNone/>
            </a:pPr>
            <a:r>
              <a:rPr lang="en" sz="1600"/>
              <a:t>Steps:</a:t>
            </a:r>
            <a:endParaRPr sz="1600"/>
          </a:p>
          <a:p>
            <a:pPr marL="457200" marR="0" lvl="0" indent="-330200" algn="l" rtl="0">
              <a:lnSpc>
                <a:spcPct val="115000"/>
              </a:lnSpc>
              <a:spcBef>
                <a:spcPts val="1200"/>
              </a:spcBef>
              <a:spcAft>
                <a:spcPts val="0"/>
              </a:spcAft>
              <a:buSzPts val="1600"/>
              <a:buChar char="●"/>
            </a:pPr>
            <a:r>
              <a:rPr lang="en" sz="1600"/>
              <a:t>Identify attackers, threats and other components</a:t>
            </a:r>
            <a:endParaRPr sz="1600"/>
          </a:p>
          <a:p>
            <a:pPr marL="457200" marR="0" lvl="0" indent="-330200" algn="l" rtl="0">
              <a:lnSpc>
                <a:spcPct val="115000"/>
              </a:lnSpc>
              <a:spcBef>
                <a:spcPts val="0"/>
              </a:spcBef>
              <a:spcAft>
                <a:spcPts val="0"/>
              </a:spcAft>
              <a:buSzPts val="1600"/>
              <a:buChar char="●"/>
            </a:pPr>
            <a:r>
              <a:rPr lang="en" sz="1600"/>
              <a:t>Rank the threats</a:t>
            </a:r>
            <a:endParaRPr sz="1600"/>
          </a:p>
          <a:p>
            <a:pPr marL="457200" marR="0" lvl="0" indent="-330200" algn="l" rtl="0">
              <a:lnSpc>
                <a:spcPct val="115000"/>
              </a:lnSpc>
              <a:spcBef>
                <a:spcPts val="0"/>
              </a:spcBef>
              <a:spcAft>
                <a:spcPts val="0"/>
              </a:spcAft>
              <a:buSzPts val="1600"/>
              <a:buChar char="●"/>
            </a:pPr>
            <a:r>
              <a:rPr lang="en" sz="1600"/>
              <a:t>Choose mitigation strategies</a:t>
            </a:r>
            <a:endParaRPr sz="1600"/>
          </a:p>
          <a:p>
            <a:pPr marL="457200" marR="0" lvl="0" indent="-330200" algn="l" rtl="0">
              <a:lnSpc>
                <a:spcPct val="115000"/>
              </a:lnSpc>
              <a:spcBef>
                <a:spcPts val="0"/>
              </a:spcBef>
              <a:spcAft>
                <a:spcPts val="0"/>
              </a:spcAft>
              <a:buSzPts val="1600"/>
              <a:buChar char="●"/>
            </a:pPr>
            <a:r>
              <a:rPr lang="en" sz="1600"/>
              <a:t>Build solutions based on the strategies</a:t>
            </a:r>
            <a:endParaRPr sz="2048">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Attacker: Malicious Insiders</a:t>
            </a:r>
            <a:endParaRPr/>
          </a:p>
        </p:txBody>
      </p:sp>
      <p:sp>
        <p:nvSpPr>
          <p:cNvPr id="90" name="Google Shape;90;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SzPts val="852"/>
              <a:buNone/>
            </a:pPr>
            <a:r>
              <a:rPr lang="en" sz="1670"/>
              <a:t>At Cloud Provider</a:t>
            </a:r>
            <a:endParaRPr sz="1670"/>
          </a:p>
          <a:p>
            <a:pPr marL="457200" lvl="0" indent="-334645" algn="l" rtl="0">
              <a:lnSpc>
                <a:spcPct val="95000"/>
              </a:lnSpc>
              <a:spcBef>
                <a:spcPts val="1200"/>
              </a:spcBef>
              <a:spcAft>
                <a:spcPts val="0"/>
              </a:spcAft>
              <a:buSzPts val="1670"/>
              <a:buChar char="●"/>
            </a:pPr>
            <a:r>
              <a:rPr lang="en" sz="1670"/>
              <a:t>Log client communication</a:t>
            </a:r>
            <a:endParaRPr sz="1670"/>
          </a:p>
          <a:p>
            <a:pPr marL="457200" lvl="0" indent="-334645" algn="l" rtl="0">
              <a:lnSpc>
                <a:spcPct val="95000"/>
              </a:lnSpc>
              <a:spcBef>
                <a:spcPts val="0"/>
              </a:spcBef>
              <a:spcAft>
                <a:spcPts val="0"/>
              </a:spcAft>
              <a:buSzPts val="1670"/>
              <a:buChar char="●"/>
            </a:pPr>
            <a:r>
              <a:rPr lang="en" sz="1670"/>
              <a:t>Can read unencrypted data</a:t>
            </a:r>
            <a:endParaRPr sz="1670"/>
          </a:p>
          <a:p>
            <a:pPr marL="457200" lvl="0" indent="-334645" algn="l" rtl="0">
              <a:lnSpc>
                <a:spcPct val="95000"/>
              </a:lnSpc>
              <a:spcBef>
                <a:spcPts val="0"/>
              </a:spcBef>
              <a:spcAft>
                <a:spcPts val="0"/>
              </a:spcAft>
              <a:buSzPts val="1670"/>
              <a:buChar char="●"/>
            </a:pPr>
            <a:r>
              <a:rPr lang="en" sz="1670"/>
              <a:t>Can possibly peek into VMs, or make copies of VMs</a:t>
            </a:r>
            <a:endParaRPr sz="1670"/>
          </a:p>
          <a:p>
            <a:pPr marL="457200" lvl="0" indent="-334645" algn="l" rtl="0">
              <a:lnSpc>
                <a:spcPct val="95000"/>
              </a:lnSpc>
              <a:spcBef>
                <a:spcPts val="0"/>
              </a:spcBef>
              <a:spcAft>
                <a:spcPts val="0"/>
              </a:spcAft>
              <a:buSzPts val="1670"/>
              <a:buChar char="●"/>
            </a:pPr>
            <a:r>
              <a:rPr lang="en" sz="1670"/>
              <a:t>Can monitor network communication, application patterns</a:t>
            </a:r>
            <a:endParaRPr sz="1670"/>
          </a:p>
          <a:p>
            <a:pPr marL="457200" lvl="0" indent="-334645" algn="l" rtl="0">
              <a:lnSpc>
                <a:spcPct val="95000"/>
              </a:lnSpc>
              <a:spcBef>
                <a:spcPts val="0"/>
              </a:spcBef>
              <a:spcAft>
                <a:spcPts val="0"/>
              </a:spcAft>
              <a:buSzPts val="1670"/>
              <a:buChar char="●"/>
            </a:pPr>
            <a:r>
              <a:rPr lang="en" sz="1670"/>
              <a:t>Why?</a:t>
            </a:r>
            <a:endParaRPr sz="1670"/>
          </a:p>
          <a:p>
            <a:pPr marL="914400" lvl="1" indent="-334644" algn="l" rtl="0">
              <a:lnSpc>
                <a:spcPct val="95000"/>
              </a:lnSpc>
              <a:spcBef>
                <a:spcPts val="0"/>
              </a:spcBef>
              <a:spcAft>
                <a:spcPts val="0"/>
              </a:spcAft>
              <a:buSzPts val="1670"/>
              <a:buChar char="○"/>
            </a:pPr>
            <a:r>
              <a:rPr lang="en" sz="1670"/>
              <a:t>Gain information about client data</a:t>
            </a:r>
            <a:endParaRPr sz="1670"/>
          </a:p>
          <a:p>
            <a:pPr marL="914400" lvl="1" indent="-334644" algn="l" rtl="0">
              <a:lnSpc>
                <a:spcPct val="95000"/>
              </a:lnSpc>
              <a:spcBef>
                <a:spcPts val="0"/>
              </a:spcBef>
              <a:spcAft>
                <a:spcPts val="0"/>
              </a:spcAft>
              <a:buSzPts val="1670"/>
              <a:buChar char="○"/>
            </a:pPr>
            <a:r>
              <a:rPr lang="en" sz="1670"/>
              <a:t>Gain information on client behavior</a:t>
            </a:r>
            <a:endParaRPr sz="1670"/>
          </a:p>
          <a:p>
            <a:pPr marL="914400" lvl="1" indent="-334644" algn="l" rtl="0">
              <a:lnSpc>
                <a:spcPct val="95000"/>
              </a:lnSpc>
              <a:spcBef>
                <a:spcPts val="0"/>
              </a:spcBef>
              <a:spcAft>
                <a:spcPts val="0"/>
              </a:spcAft>
              <a:buSzPts val="1670"/>
              <a:buChar char="○"/>
            </a:pPr>
            <a:r>
              <a:rPr lang="en" sz="1670"/>
              <a:t>Sell the information or use itself</a:t>
            </a:r>
            <a:endParaRPr sz="585"/>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Attacker: Outside attacker</a:t>
            </a:r>
            <a:endParaRPr/>
          </a:p>
        </p:txBody>
      </p:sp>
      <p:sp>
        <p:nvSpPr>
          <p:cNvPr id="96" name="Google Shape;9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Clr>
                <a:schemeClr val="dk1"/>
              </a:buClr>
              <a:buSzPct val="39285"/>
              <a:buFont typeface="Arial"/>
              <a:buNone/>
            </a:pPr>
            <a:r>
              <a:rPr lang="en" sz="2800"/>
              <a:t>What?</a:t>
            </a:r>
            <a:endParaRPr sz="2800"/>
          </a:p>
          <a:p>
            <a:pPr marL="457200" lvl="0" indent="-353060" algn="l" rtl="0">
              <a:spcBef>
                <a:spcPts val="1200"/>
              </a:spcBef>
              <a:spcAft>
                <a:spcPts val="0"/>
              </a:spcAft>
              <a:buSzPct val="100000"/>
              <a:buChar char="●"/>
            </a:pPr>
            <a:r>
              <a:rPr lang="en" sz="2800"/>
              <a:t>Listen to network traffic (passive)</a:t>
            </a:r>
            <a:endParaRPr sz="2800"/>
          </a:p>
          <a:p>
            <a:pPr marL="457200" lvl="0" indent="-353060" algn="l" rtl="0">
              <a:spcBef>
                <a:spcPts val="0"/>
              </a:spcBef>
              <a:spcAft>
                <a:spcPts val="0"/>
              </a:spcAft>
              <a:buSzPct val="100000"/>
              <a:buChar char="●"/>
            </a:pPr>
            <a:r>
              <a:rPr lang="en" sz="2800"/>
              <a:t>Insert malicious traffic (active)</a:t>
            </a:r>
            <a:endParaRPr sz="2800"/>
          </a:p>
          <a:p>
            <a:pPr marL="457200" lvl="0" indent="-353060" algn="l" rtl="0">
              <a:spcBef>
                <a:spcPts val="0"/>
              </a:spcBef>
              <a:spcAft>
                <a:spcPts val="0"/>
              </a:spcAft>
              <a:buSzPct val="100000"/>
              <a:buChar char="●"/>
            </a:pPr>
            <a:r>
              <a:rPr lang="en" sz="2800"/>
              <a:t>Probe cloud structure (active)</a:t>
            </a:r>
            <a:endParaRPr sz="2800"/>
          </a:p>
          <a:p>
            <a:pPr marL="457200" lvl="0" indent="-353060" algn="l" rtl="0">
              <a:spcBef>
                <a:spcPts val="0"/>
              </a:spcBef>
              <a:spcAft>
                <a:spcPts val="0"/>
              </a:spcAft>
              <a:buSzPct val="100000"/>
              <a:buChar char="●"/>
            </a:pPr>
            <a:r>
              <a:rPr lang="en" sz="2800"/>
              <a:t>Launch DoS </a:t>
            </a:r>
            <a:endParaRPr sz="2800"/>
          </a:p>
          <a:p>
            <a:pPr marL="0" lvl="0" indent="0" algn="l" rtl="0">
              <a:spcBef>
                <a:spcPts val="1200"/>
              </a:spcBef>
              <a:spcAft>
                <a:spcPts val="0"/>
              </a:spcAft>
              <a:buClr>
                <a:schemeClr val="dk1"/>
              </a:buClr>
              <a:buSzPct val="39285"/>
              <a:buFont typeface="Arial"/>
              <a:buNone/>
            </a:pPr>
            <a:r>
              <a:rPr lang="en" sz="2800"/>
              <a:t>Challenges:</a:t>
            </a:r>
            <a:endParaRPr sz="2800"/>
          </a:p>
          <a:p>
            <a:pPr marL="457200" marR="0" lvl="0" indent="-353060" algn="l" rtl="0">
              <a:lnSpc>
                <a:spcPct val="115000"/>
              </a:lnSpc>
              <a:spcBef>
                <a:spcPts val="1200"/>
              </a:spcBef>
              <a:spcAft>
                <a:spcPts val="0"/>
              </a:spcAft>
              <a:buSzPct val="100000"/>
              <a:buChar char="●"/>
            </a:pPr>
            <a:r>
              <a:rPr lang="en" sz="2800"/>
              <a:t>How to find out where the target is located?</a:t>
            </a:r>
            <a:endParaRPr sz="2800"/>
          </a:p>
          <a:p>
            <a:pPr marL="457200" marR="0" lvl="0" indent="-353060" algn="l" rtl="0">
              <a:lnSpc>
                <a:spcPct val="115000"/>
              </a:lnSpc>
              <a:spcBef>
                <a:spcPts val="0"/>
              </a:spcBef>
              <a:spcAft>
                <a:spcPts val="0"/>
              </a:spcAft>
              <a:buSzPct val="100000"/>
              <a:buChar char="●"/>
            </a:pPr>
            <a:r>
              <a:rPr lang="en" sz="2800"/>
              <a:t>How to be co-located with the target in the same (physical) machine?</a:t>
            </a:r>
            <a:endParaRPr sz="2800"/>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1"/>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Passive Attack (1) Eavesdrop</a:t>
            </a:r>
            <a:endParaRPr/>
          </a:p>
        </p:txBody>
      </p:sp>
      <p:pic>
        <p:nvPicPr>
          <p:cNvPr id="102" name="Google Shape;102;p21" descr="Diagram&#10;&#10;Description automatically generated"/>
          <p:cNvPicPr preferRelativeResize="0">
            <a:picLocks noGrp="1"/>
          </p:cNvPicPr>
          <p:nvPr>
            <p:ph type="body" idx="1"/>
          </p:nvPr>
        </p:nvPicPr>
        <p:blipFill rotWithShape="1">
          <a:blip r:embed="rId3">
            <a:alphaModFix/>
          </a:blip>
          <a:srcRect/>
          <a:stretch/>
        </p:blipFill>
        <p:spPr>
          <a:xfrm>
            <a:off x="749988" y="1265464"/>
            <a:ext cx="7049400" cy="2780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533400" y="171450"/>
            <a:ext cx="7772400" cy="8574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
              <a:t>Passive Attack (1) Eavesdrop</a:t>
            </a:r>
            <a:endParaRPr/>
          </a:p>
        </p:txBody>
      </p:sp>
      <p:sp>
        <p:nvSpPr>
          <p:cNvPr id="108" name="Google Shape;108;p22"/>
          <p:cNvSpPr txBox="1">
            <a:spLocks noGrp="1"/>
          </p:cNvSpPr>
          <p:nvPr>
            <p:ph type="body" idx="1"/>
          </p:nvPr>
        </p:nvSpPr>
        <p:spPr>
          <a:xfrm>
            <a:off x="533400" y="1200150"/>
            <a:ext cx="7772400" cy="3486300"/>
          </a:xfrm>
          <a:prstGeom prst="rect">
            <a:avLst/>
          </a:prstGeom>
          <a:noFill/>
          <a:ln>
            <a:noFill/>
          </a:ln>
        </p:spPr>
        <p:txBody>
          <a:bodyPr spcFirstLastPara="1" wrap="square" lIns="91425" tIns="45700" rIns="91425" bIns="45700" anchor="t" anchorCtr="0">
            <a:normAutofit/>
          </a:bodyPr>
          <a:lstStyle/>
          <a:p>
            <a:pPr marL="342900" lvl="0" indent="-317500" algn="l" rtl="0">
              <a:lnSpc>
                <a:spcPct val="85000"/>
              </a:lnSpc>
              <a:spcBef>
                <a:spcPts val="0"/>
              </a:spcBef>
              <a:spcAft>
                <a:spcPts val="0"/>
              </a:spcAft>
              <a:buSzPts val="2400"/>
              <a:buChar char="●"/>
            </a:pPr>
            <a:r>
              <a:rPr lang="en" sz="2400"/>
              <a:t>No longer popular, as most data going through the Internet are encrypted!</a:t>
            </a:r>
            <a:endParaRPr sz="2400"/>
          </a:p>
          <a:p>
            <a:pPr marL="342900" lvl="0" indent="-317500" algn="l" rtl="0">
              <a:lnSpc>
                <a:spcPct val="85000"/>
              </a:lnSpc>
              <a:spcBef>
                <a:spcPts val="560"/>
              </a:spcBef>
              <a:spcAft>
                <a:spcPts val="0"/>
              </a:spcAft>
              <a:buSzPts val="2400"/>
              <a:buChar char="●"/>
            </a:pPr>
            <a:r>
              <a:rPr lang="en" sz="2400"/>
              <a:t>Some IoT system may still suffer</a:t>
            </a:r>
            <a:endParaRPr sz="1400"/>
          </a:p>
          <a:p>
            <a:pPr marL="342900" lvl="0" indent="-165100" algn="l" rtl="0">
              <a:lnSpc>
                <a:spcPct val="85000"/>
              </a:lnSpc>
              <a:spcBef>
                <a:spcPts val="560"/>
              </a:spcBef>
              <a:spcAft>
                <a:spcPts val="0"/>
              </a:spcAft>
              <a:buSzPts val="2800"/>
              <a:buNone/>
            </a:pPr>
            <a:endParaRPr/>
          </a:p>
        </p:txBody>
      </p:sp>
      <p:pic>
        <p:nvPicPr>
          <p:cNvPr id="109" name="Google Shape;109;p22" descr="Diagram&#10;&#10;Description automatically generated with medium confidence"/>
          <p:cNvPicPr preferRelativeResize="0"/>
          <p:nvPr/>
        </p:nvPicPr>
        <p:blipFill rotWithShape="1">
          <a:blip r:embed="rId3">
            <a:alphaModFix/>
          </a:blip>
          <a:srcRect/>
          <a:stretch/>
        </p:blipFill>
        <p:spPr>
          <a:xfrm>
            <a:off x="1456765" y="2571750"/>
            <a:ext cx="5365375" cy="2230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1736</Words>
  <Application>Microsoft Office PowerPoint</Application>
  <PresentationFormat>On-screen Show (16:9)</PresentationFormat>
  <Paragraphs>268</Paragraphs>
  <Slides>37</Slides>
  <Notes>37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Roboto</vt:lpstr>
      <vt:lpstr>Helvetica Neue</vt:lpstr>
      <vt:lpstr>Trebuchet MS</vt:lpstr>
      <vt:lpstr>arial</vt:lpstr>
      <vt:lpstr>Courier New</vt:lpstr>
      <vt:lpstr>Avenir</vt:lpstr>
      <vt:lpstr>Calibri</vt:lpstr>
      <vt:lpstr>Raleway</vt:lpstr>
      <vt:lpstr>Simple Light</vt:lpstr>
      <vt:lpstr>CIS 490H/590J Edge Computing Privacy and Security</vt:lpstr>
      <vt:lpstr>Cloud Security and Privacy</vt:lpstr>
      <vt:lpstr>Cloud Security and Privacy (in security terms) </vt:lpstr>
      <vt:lpstr>Additional Risks for Cloud Computing</vt:lpstr>
      <vt:lpstr>Threat Model</vt:lpstr>
      <vt:lpstr>Attacker: Malicious Insiders</vt:lpstr>
      <vt:lpstr>Attacker: Outside attacker</vt:lpstr>
      <vt:lpstr>Passive Attack (1) Eavesdrop</vt:lpstr>
      <vt:lpstr>Passive Attack (1) Eavesdrop</vt:lpstr>
      <vt:lpstr>Passive Attack (2) Traffic Analysis</vt:lpstr>
      <vt:lpstr>Traffic Analysis Example</vt:lpstr>
      <vt:lpstr>Active attack (1) - spoofing</vt:lpstr>
      <vt:lpstr>Email Spoofing Attack</vt:lpstr>
      <vt:lpstr>Active (2) - replay</vt:lpstr>
      <vt:lpstr>Replay Attacks</vt:lpstr>
      <vt:lpstr>Active (3) – intercept &amp; modify</vt:lpstr>
      <vt:lpstr>Man in the Middle Attack</vt:lpstr>
      <vt:lpstr>Active (4) - DoS </vt:lpstr>
      <vt:lpstr>Cloud → Edge </vt:lpstr>
      <vt:lpstr>Additional risks for Edge Computing</vt:lpstr>
      <vt:lpstr>Solutions </vt:lpstr>
      <vt:lpstr>Trust Issues: Provider Perspective</vt:lpstr>
      <vt:lpstr>Trust Issues: User Perspective</vt:lpstr>
      <vt:lpstr>Trusted Execution Support with Intel SGX</vt:lpstr>
      <vt:lpstr>Trusted Execution Environments</vt:lpstr>
      <vt:lpstr>SGX SDK Code Sample</vt:lpstr>
      <vt:lpstr>Distributed Ledger Technology </vt:lpstr>
      <vt:lpstr>BlockChain</vt:lpstr>
      <vt:lpstr>Centralized Ledger</vt:lpstr>
      <vt:lpstr>Distributed ledger</vt:lpstr>
      <vt:lpstr>Distributed ledger – How it works?</vt:lpstr>
      <vt:lpstr>Transaction &amp; blocks</vt:lpstr>
      <vt:lpstr>Consensus</vt:lpstr>
      <vt:lpstr>The Byzantine Generals Problem</vt:lpstr>
      <vt:lpstr>Proof of Work</vt:lpstr>
      <vt:lpstr>Proof of Shake </vt:lpstr>
      <vt:lpstr>Practical Byzantine fault tolerant Mechanism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490H/590J Edge Computing Privacy and Security</dc:title>
  <cp:lastModifiedBy>Johnson, Demetrius</cp:lastModifiedBy>
  <cp:revision>1</cp:revision>
  <dcterms:modified xsi:type="dcterms:W3CDTF">2023-03-30T23:27:41Z</dcterms:modified>
</cp:coreProperties>
</file>